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A0603040505020204" pitchFamily="18"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dcast0Dpc5Lp+njKzEqtwSo5G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539873-6B60-458C-94DC-300AA84E7DF1}">
  <a:tblStyle styleId="{84539873-6B60-458C-94DC-300AA84E7DF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D8438B3E-605E-4AED-81B3-804889D6A5BE}"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96"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494" name="Google Shape;494;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508" name="Google Shape;50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522" name="Google Shape;522;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536" name="Google Shape;536;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544" name="Google Shape;544;p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22" name="Google Shape;622;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33" name="Google Shape;633;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42" name="Google Shape;642;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50" name="Google Shape;65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7d9e567cc_1_8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59" name="Google Shape;659;g127d9e567cc_1_8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68" name="Google Shape;668;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76" name="Google Shape;676;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692" name="Google Shape;692;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700" name="Google Shape;700;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717" name="Google Shape;717;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730" name="Google Shape;730;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742" name="Google Shape;742;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749" name="Google Shape;749;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27</a:t>
            </a:fld>
            <a:endParaRPr sz="1200" dirty="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763" name="Google Shape;763;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777" name="Google Shape;777;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224" name="Google Shape;224;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791" name="Google Shape;791;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805" name="Google Shape;805;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7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820" name="Google Shape;820;p7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32</a:t>
            </a:fld>
            <a:endParaRPr sz="1200" dirty="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836" name="Google Shape;836;p7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850" name="Google Shape;850;p7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864" name="Google Shape;864;p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878" name="Google Shape;878;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252" name="Google Shape;252;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319" name="Google Shape;31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335" name="Google Shape;335;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343" name="Google Shape;343;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dirty="0"/>
          </a:p>
        </p:txBody>
      </p:sp>
      <p:sp>
        <p:nvSpPr>
          <p:cNvPr id="400" name="Google Shape;400;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dirty="0"/>
          </a:p>
        </p:txBody>
      </p:sp>
      <p:sp>
        <p:nvSpPr>
          <p:cNvPr id="479" name="Google Shape;47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7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599"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601"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https://github.com/department-of-veterans-affairs/va.gov-team/blob/master/products/health-care/health-apartment/Health%20Hub/Research/Research%20%232/Research%20Plan%202.md" TargetMode="External"/><Relationship Id="rId4" Type="http://schemas.openxmlformats.org/officeDocument/2006/relationships/hyperlink" Target="https://app.zenhub.com/workspaces/myhealth-moteam-6261985a7d74510015ecc547/issues/department-of-veterans-affairs/va.gov-team/4154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545"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dj540s05.optimalworkshop.com/treejack/3tcd71tc" TargetMode="External"/><Relationship Id="rId13"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18" Type="http://schemas.openxmlformats.org/officeDocument/2006/relationships/hyperlink" Target="https://ows.io/tj/6o6v15u1" TargetMode="External"/><Relationship Id="rId26" Type="http://schemas.openxmlformats.org/officeDocument/2006/relationships/hyperlink" Target="https://github.com/department-of-veterans-affairs/va.gov-team/blob/master/products/health-care/health-apartment/Health%20Hub/Research/IA%20Tree%20Test%201/Tasks%20and%20path%20for%20IA%20Treejack%20test%205.29.2022.pdf" TargetMode="External"/><Relationship Id="rId3" Type="http://schemas.openxmlformats.org/officeDocument/2006/relationships/hyperlink" Target="https://app.zenhub.com/workspaces/myhealth-moteam-6261985a7d74510015ecc547/issues/department-of-veterans-affairs/va.gov-team/41538" TargetMode="External"/><Relationship Id="rId21" Type="http://schemas.openxmlformats.org/officeDocument/2006/relationships/hyperlink" Target="https://github.com/department-of-veterans-affairs/va.gov-team/blob/master/products/health-care/health-apartment/Health%20Hub/Design/Design%20Review%20Content%20and%20Notes/VA%20Health%20Benefits%20Experience%20Journey%20Map%20v2%205.29.22.pdf" TargetMode="External"/><Relationship Id="rId7" Type="http://schemas.openxmlformats.org/officeDocument/2006/relationships/hyperlink" Target="https://dj540s05.optimalworkshop.com/treejack/tsimbd6q" TargetMode="External"/><Relationship Id="rId12" Type="http://schemas.openxmlformats.org/officeDocument/2006/relationships/hyperlink" Target="https://app.zenhub.com/workspaces/myhealth-moteam-6261985a7d74510015ecc547/issues/department-of-veterans-affairs/va.gov-team/41542" TargetMode="External"/><Relationship Id="rId17" Type="http://schemas.openxmlformats.org/officeDocument/2006/relationships/hyperlink" Target="https://dj540s05.optimalworkshop.com/treejack/3tcd71tc-1" TargetMode="External"/><Relationship Id="rId25" Type="http://schemas.openxmlformats.org/officeDocument/2006/relationships/hyperlink" Target="https://app.zenhub.com/workspaces/myhealth-moteam-6261985a7d74510015ecc547/issues/department-of-veterans-affairs/va.gov-team/41949" TargetMode="External"/><Relationship Id="rId2" Type="http://schemas.openxmlformats.org/officeDocument/2006/relationships/notesSlide" Target="../notesSlides/notesSlide18.xml"/><Relationship Id="rId16" Type="http://schemas.openxmlformats.org/officeDocument/2006/relationships/hyperlink" Target="https://app.zenhub.com/workspaces/myhealth-moteam-6261985a7d74510015ecc547/issues/department-of-veterans-affairs/va.gov-team/41600" TargetMode="External"/><Relationship Id="rId20" Type="http://schemas.openxmlformats.org/officeDocument/2006/relationships/hyperlink" Target="https://app.zenhub.com/workspaces/myhealth-moteam-6261985a7d74510015ecc547/issues/department-of-veterans-affairs/va.gov-team/41545" TargetMode="External"/><Relationship Id="rId1" Type="http://schemas.openxmlformats.org/officeDocument/2006/relationships/slideLayout" Target="../slideLayouts/slideLayout2.xml"/><Relationship Id="rId6" Type="http://schemas.openxmlformats.org/officeDocument/2006/relationships/hyperlink" Target="https://dj540s05.optimalworkshop.com/treejack/3l312tkk" TargetMode="External"/><Relationship Id="rId11" Type="http://schemas.openxmlformats.org/officeDocument/2006/relationships/hyperlink" Target="https://dj540s05.optimalworkshop.com/treejack/3tcd71tc-0" TargetMode="External"/><Relationship Id="rId24" Type="http://schemas.openxmlformats.org/officeDocument/2006/relationships/hyperlink" Target="https://github.com/department-of-veterans-affairs/va.gov-team/blob/master/products/health-care/health-apartment/Health%20Hub/Research/Research%20%232/Research%20Plan%202.md" TargetMode="External"/><Relationship Id="rId5" Type="http://schemas.openxmlformats.org/officeDocument/2006/relationships/hyperlink" Target="https://app.zenhub.com/workspaces/myhealth-moteam-6261985a7d74510015ecc547/issues/department-of-veterans-affairs/va.gov-team/41540" TargetMode="External"/><Relationship Id="rId15" Type="http://schemas.openxmlformats.org/officeDocument/2006/relationships/hyperlink" Target="https://github.com/department-of-veterans-affairs/va.gov-team/blob/master/products/health-care/health-apartment/Health%20Hub/Research/IA%20Tree%20Test%201/Research%20recruitment%20Cohort%20A%20to%20U%205.20.22.pdf" TargetMode="External"/><Relationship Id="rId23" Type="http://schemas.openxmlformats.org/officeDocument/2006/relationships/hyperlink" Target="https://app.zenhub.com/workspaces/myhealth-moteam-6261985a7d74510015ecc547/issues/department-of-veterans-affairs/va.gov-team/41543" TargetMode="External"/><Relationship Id="rId28" Type="http://schemas.openxmlformats.org/officeDocument/2006/relationships/hyperlink" Target="https://dsva.slack.com/archives/C02E2PC3XLJ/p1653576579495879" TargetMode="External"/><Relationship Id="rId10" Type="http://schemas.openxmlformats.org/officeDocument/2006/relationships/hyperlink" Target="https://dj540s05.optimalworkshop.com/treejack/tsimbd6q-0" TargetMode="External"/><Relationship Id="rId19" Type="http://schemas.openxmlformats.org/officeDocument/2006/relationships/hyperlink" Target="https://app.zenhub.com/workspaces/myhealth-moteam-6261985a7d74510015ecc547/issues/department-of-veterans-affairs/va.gov-team/41599" TargetMode="External"/><Relationship Id="rId4"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9" Type="http://schemas.openxmlformats.org/officeDocument/2006/relationships/hyperlink" Target="https://dj540s05.optimalworkshop.com/treejack/f5mzmh07" TargetMode="External"/><Relationship Id="rId14" Type="http://schemas.openxmlformats.org/officeDocument/2006/relationships/hyperlink" Target="https://app.zenhub.com/workspaces/myhealth-moteam-6261985a7d74510015ecc547/issues/department-of-veterans-affairs/va.gov-team/41539" TargetMode="External"/><Relationship Id="rId22" Type="http://schemas.openxmlformats.org/officeDocument/2006/relationships/hyperlink" Target="https://app.zenhub.com/workspaces/myhealth-moteam-6261985a7d74510015ecc547/issues/department-of-veterans-affairs/va.gov-team/41601" TargetMode="External"/><Relationship Id="rId27" Type="http://schemas.openxmlformats.org/officeDocument/2006/relationships/hyperlink" Target="https://app.zenhub.com/workspaces/myhealth-moteam-6261985a7d74510015ecc547/issues/department-of-veterans-affairs/va.gov-team/4194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yourit.va.gov/va?id=ticket&amp;table=sc_req_item&amp;sys_id=dc56193d1ba2851035608515624bcb2e" TargetMode="External"/><Relationship Id="rId3" Type="http://schemas.openxmlformats.org/officeDocument/2006/relationships/hyperlink" Target="https://app.zenhub.com/workspaces/1095b-tax-form-61e19735167b2500170b2146/issues/department-of-veterans-affairs/va.gov-team/40454" TargetMode="External"/><Relationship Id="rId7" Type="http://schemas.openxmlformats.org/officeDocument/2006/relationships/hyperlink" Target="https://app.zenhub.com/workspaces/1095b-tax-form-61e19735167b2500170b2146/issues/department-of-veterans-affairs/va.gov-team/39722" TargetMode="External"/><Relationship Id="rId12" Type="http://schemas.openxmlformats.org/officeDocument/2006/relationships/hyperlink" Target="https://app.zenhub.com/workspaces/1095b-tax-form-61e19735167b2500170b2146/issues/department-of-veterans-affairs/va.gov-team/4155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vajira.max.gov/servicedesk/customer/portal/12/CMDMRP-2269" TargetMode="External"/><Relationship Id="rId11" Type="http://schemas.openxmlformats.org/officeDocument/2006/relationships/hyperlink" Target="https://app.zenhub.com/workspaces/1095b-tax-form-61e19735167b2500170b2146/issues/department-of-veterans-affairs/va.gov-team/38387" TargetMode="External"/><Relationship Id="rId5" Type="http://schemas.openxmlformats.org/officeDocument/2006/relationships/hyperlink" Target="https://app.zenhub.com/workspaces/1095b-tax-form-61e19735167b2500170b2146/issues/department-of-veterans-affairs/va.gov-team/39723" TargetMode="External"/><Relationship Id="rId10" Type="http://schemas.openxmlformats.org/officeDocument/2006/relationships/hyperlink" Target="https://app.zenhub.com/workspaces/1095b-tax-form-61e19735167b2500170b2146/issues/department-of-veterans-affairs/va.gov-team/36175" TargetMode="External"/><Relationship Id="rId4" Type="http://schemas.openxmlformats.org/officeDocument/2006/relationships/hyperlink" Target="https://github.com/department-of-veterans-affairs/va.gov-team/blob/master/products/health-care/1095b-tax-form/product/1095-B%20Updates%205.31.2022.pptx" TargetMode="External"/><Relationship Id="rId9" Type="http://schemas.openxmlformats.org/officeDocument/2006/relationships/hyperlink" Target="https://app.zenhub.com/workspaces/1095b-tax-form-61e19735167b2500170b2146/issues/department-of-veterans-affairs/va.gov-team/38351"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1600" TargetMode="External"/><Relationship Id="rId3" Type="http://schemas.openxmlformats.org/officeDocument/2006/relationships/hyperlink" Target="https://app.zenhub.com/workspaces/myhealth-moteam-6261985a7d74510015ecc547/issues/department-of-veterans-affairs/va.gov-team/41538" TargetMode="External"/><Relationship Id="rId7" Type="http://schemas.openxmlformats.org/officeDocument/2006/relationships/hyperlink" Target="https://app.zenhub.com/workspaces/myhealth-moteam-6261985a7d74510015ecc547/issues/department-of-veterans-affairs/va.gov-team/4153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1542" TargetMode="External"/><Relationship Id="rId11" Type="http://schemas.openxmlformats.org/officeDocument/2006/relationships/image" Target="../media/image29.png"/><Relationship Id="rId5" Type="http://schemas.openxmlformats.org/officeDocument/2006/relationships/hyperlink" Target="https://app.zenhub.com/workspaces/myhealth-moteam-6261985a7d74510015ecc547/issues/department-of-veterans-affairs/va.gov-team/41540" TargetMode="External"/><Relationship Id="rId10"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4" Type="http://schemas.openxmlformats.org/officeDocument/2006/relationships/hyperlink" Target="https://app.zenhub.com/workspaces/myhealth-moteam-6261985a7d74510015ecc547/issues/department-of-veterans-affairs/va.gov-team/41949" TargetMode="External"/><Relationship Id="rId9"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Sprint 3 Demo</a:t>
            </a:r>
            <a:endParaRPr dirty="0"/>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dirty="0"/>
              <a:t>Tuesday, May 31st,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
          <p:cNvSpPr txBox="1"/>
          <p:nvPr/>
        </p:nvSpPr>
        <p:spPr>
          <a:xfrm>
            <a:off x="410079" y="750806"/>
            <a:ext cx="7951867"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dk1"/>
                </a:solidFill>
                <a:latin typeface="PT Serif"/>
                <a:ea typeface="PT Serif"/>
                <a:cs typeface="PT Serif"/>
                <a:sym typeface="PT Serif"/>
              </a:rPr>
              <a:t>We identified the data that would validate our hypotheses</a:t>
            </a:r>
            <a:endParaRPr sz="1400" b="0" i="0" u="none" strike="noStrike" cap="none" dirty="0">
              <a:solidFill>
                <a:schemeClr val="dk1"/>
              </a:solidFill>
              <a:latin typeface="Arial"/>
              <a:ea typeface="Arial"/>
              <a:cs typeface="Arial"/>
              <a:sym typeface="Arial"/>
            </a:endParaRPr>
          </a:p>
        </p:txBody>
      </p:sp>
      <p:sp>
        <p:nvSpPr>
          <p:cNvPr id="497" name="Google Shape;497;p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dirty="0">
              <a:solidFill>
                <a:srgbClr val="8A8A8A"/>
              </a:solidFill>
              <a:latin typeface="Source Sans Pro"/>
              <a:ea typeface="Source Sans Pro"/>
              <a:cs typeface="Source Sans Pro"/>
              <a:sym typeface="Source Sans Pro"/>
            </a:endParaRPr>
          </a:p>
        </p:txBody>
      </p:sp>
      <p:sp>
        <p:nvSpPr>
          <p:cNvPr id="498" name="Google Shape;498;p7"/>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Health Hub</a:t>
            </a:r>
            <a:endParaRPr sz="1800" b="0" i="0" u="none" strike="noStrike" cap="none" dirty="0">
              <a:solidFill>
                <a:schemeClr val="dk1"/>
              </a:solidFill>
              <a:latin typeface="Calibri"/>
              <a:ea typeface="Calibri"/>
              <a:cs typeface="Calibri"/>
              <a:sym typeface="Calibri"/>
            </a:endParaRPr>
          </a:p>
        </p:txBody>
      </p:sp>
      <p:sp>
        <p:nvSpPr>
          <p:cNvPr id="499" name="Google Shape;499;p7"/>
          <p:cNvSpPr txBox="1"/>
          <p:nvPr/>
        </p:nvSpPr>
        <p:spPr>
          <a:xfrm>
            <a:off x="420624" y="1773936"/>
            <a:ext cx="44703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3"/>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Identify criteria for hypothesis validation</a:t>
            </a:r>
            <a:endParaRPr sz="1400" b="0" i="0" u="none" strike="noStrike" cap="none" dirty="0">
              <a:solidFill>
                <a:srgbClr val="8F8F8F"/>
              </a:solidFill>
              <a:latin typeface="PT Serif"/>
              <a:ea typeface="PT Serif"/>
              <a:cs typeface="PT Serif"/>
              <a:sym typeface="PT Serif"/>
            </a:endParaRPr>
          </a:p>
        </p:txBody>
      </p:sp>
      <p:sp>
        <p:nvSpPr>
          <p:cNvPr id="500" name="Google Shape;500;p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Validation criteria</a:t>
            </a:r>
            <a:endParaRPr sz="1200" b="0" i="0" u="none" strike="noStrike" cap="none" dirty="0">
              <a:solidFill>
                <a:srgbClr val="000000"/>
              </a:solidFill>
              <a:latin typeface="Source Sans Pro"/>
              <a:ea typeface="Source Sans Pro"/>
              <a:cs typeface="Source Sans Pro"/>
              <a:sym typeface="Source Sans Pro"/>
            </a:endParaRPr>
          </a:p>
        </p:txBody>
      </p:sp>
      <p:grpSp>
        <p:nvGrpSpPr>
          <p:cNvPr id="501" name="Google Shape;501;p7"/>
          <p:cNvGrpSpPr/>
          <p:nvPr/>
        </p:nvGrpSpPr>
        <p:grpSpPr>
          <a:xfrm>
            <a:off x="410431" y="309109"/>
            <a:ext cx="966093" cy="369094"/>
            <a:chOff x="410431" y="309109"/>
            <a:chExt cx="966093" cy="369094"/>
          </a:xfrm>
        </p:grpSpPr>
        <p:sp>
          <p:nvSpPr>
            <p:cNvPr id="502" name="Google Shape;502;p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B</a:t>
              </a:r>
              <a:endParaRPr sz="1200" b="0" i="0" u="none" strike="noStrike" cap="none" dirty="0">
                <a:solidFill>
                  <a:schemeClr val="lt1"/>
                </a:solidFill>
                <a:latin typeface="Arial"/>
                <a:ea typeface="Arial"/>
                <a:cs typeface="Arial"/>
                <a:sym typeface="Arial"/>
              </a:endParaRPr>
            </a:p>
          </p:txBody>
        </p:sp>
        <p:sp>
          <p:nvSpPr>
            <p:cNvPr id="503" name="Google Shape;503;p7"/>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504" name="Google Shape;504;p7"/>
          <p:cNvSpPr txBox="1"/>
          <p:nvPr/>
        </p:nvSpPr>
        <p:spPr>
          <a:xfrm>
            <a:off x="411480" y="2523744"/>
            <a:ext cx="9567000" cy="289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1" i="0" u="none" strike="noStrike" cap="none" dirty="0">
                <a:solidFill>
                  <a:srgbClr val="000000"/>
                </a:solidFill>
                <a:latin typeface="PT Serif"/>
                <a:ea typeface="PT Serif"/>
                <a:cs typeface="PT Serif"/>
                <a:sym typeface="PT Serif"/>
              </a:rPr>
              <a:t>Overall Success</a:t>
            </a:r>
            <a:r>
              <a:rPr lang="en-US" b="0" i="0" u="none" strike="noStrike" cap="none" dirty="0">
                <a:solidFill>
                  <a:srgbClr val="000000"/>
                </a:solidFill>
                <a:latin typeface="PT Serif"/>
                <a:ea typeface="PT Serif"/>
                <a:cs typeface="PT Serif"/>
                <a:sym typeface="PT Serif"/>
              </a:rPr>
              <a:t>: The Success score refers to the percentage of participants who selected a correct answer, regardless of whether or not they had to jump around the tree a few times before doing so.</a:t>
            </a:r>
            <a:endParaRPr b="0" i="0" u="none" strike="noStrike" cap="none" dirty="0">
              <a:solidFill>
                <a:srgbClr val="000000"/>
              </a:solidFill>
              <a:latin typeface="PT Serif"/>
              <a:ea typeface="PT Serif"/>
              <a:cs typeface="PT Serif"/>
              <a:sym typeface="PT Serif"/>
            </a:endParaRPr>
          </a:p>
          <a:p>
            <a:pPr marL="0" marR="0" lvl="0" indent="0" algn="ctr" rtl="0">
              <a:lnSpc>
                <a:spcPct val="100000"/>
              </a:lnSpc>
              <a:spcBef>
                <a:spcPts val="0"/>
              </a:spcBef>
              <a:spcAft>
                <a:spcPts val="0"/>
              </a:spcAft>
              <a:buNone/>
            </a:pPr>
            <a:endParaRPr b="0" i="0" u="none" strike="noStrike" cap="none" dirty="0">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None/>
            </a:pPr>
            <a:r>
              <a:rPr lang="en-US" b="1" i="0" u="none" strike="noStrike" cap="none" dirty="0">
                <a:solidFill>
                  <a:srgbClr val="000000"/>
                </a:solidFill>
                <a:latin typeface="PT Serif"/>
                <a:ea typeface="PT Serif"/>
                <a:cs typeface="PT Serif"/>
                <a:sym typeface="PT Serif"/>
              </a:rPr>
              <a:t>Overall Directness</a:t>
            </a:r>
            <a:r>
              <a:rPr lang="en-US" b="0" i="0" u="none" strike="noStrike" cap="none" dirty="0">
                <a:solidFill>
                  <a:srgbClr val="000000"/>
                </a:solidFill>
                <a:latin typeface="PT Serif"/>
                <a:ea typeface="PT Serif"/>
                <a:cs typeface="PT Serif"/>
                <a:sym typeface="PT Serif"/>
              </a:rPr>
              <a:t>: The Directness score is the percentage of participants who did not backtrack at all when selecting an answer, whether their answer was correct or incorrect. It attempts to measure how </a:t>
            </a:r>
            <a:r>
              <a:rPr lang="en-US" b="0" i="1" u="none" strike="noStrike" cap="none" dirty="0">
                <a:solidFill>
                  <a:srgbClr val="000000"/>
                </a:solidFill>
                <a:latin typeface="PT Serif"/>
                <a:ea typeface="PT Serif"/>
                <a:cs typeface="PT Serif"/>
                <a:sym typeface="PT Serif"/>
              </a:rPr>
              <a:t>certain</a:t>
            </a:r>
            <a:r>
              <a:rPr lang="en-US" b="0" i="0" u="none" strike="noStrike" cap="none" dirty="0">
                <a:solidFill>
                  <a:srgbClr val="000000"/>
                </a:solidFill>
                <a:latin typeface="PT Serif"/>
                <a:ea typeface="PT Serif"/>
                <a:cs typeface="PT Serif"/>
                <a:sym typeface="PT Serif"/>
              </a:rPr>
              <a:t> participants were in selecting their answer, though it's important to not assume too much about what </a:t>
            </a:r>
            <a:r>
              <a:rPr lang="en-US" dirty="0">
                <a:latin typeface="PT Serif"/>
                <a:ea typeface="PT Serif"/>
                <a:cs typeface="PT Serif"/>
                <a:sym typeface="PT Serif"/>
              </a:rPr>
              <a:t>the</a:t>
            </a:r>
            <a:r>
              <a:rPr lang="en-US" b="0" i="0" u="none" strike="noStrike" cap="none" dirty="0">
                <a:solidFill>
                  <a:srgbClr val="000000"/>
                </a:solidFill>
                <a:latin typeface="PT Serif"/>
                <a:ea typeface="PT Serif"/>
                <a:cs typeface="PT Serif"/>
                <a:sym typeface="PT Serif"/>
              </a:rPr>
              <a:t> participants were thinking.</a:t>
            </a:r>
            <a:endParaRPr b="0" i="0" u="none" strike="noStrike" cap="none" dirty="0">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None/>
            </a:pPr>
            <a:endParaRPr b="0" i="0" u="none" strike="noStrike" cap="none" dirty="0">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None/>
            </a:pPr>
            <a:r>
              <a:rPr lang="en-US" b="1" i="0" u="none" strike="noStrike" cap="none" dirty="0">
                <a:solidFill>
                  <a:srgbClr val="000000"/>
                </a:solidFill>
                <a:latin typeface="PT Serif"/>
                <a:ea typeface="PT Serif"/>
                <a:cs typeface="PT Serif"/>
                <a:sym typeface="PT Serif"/>
              </a:rPr>
              <a:t>Time Taken</a:t>
            </a:r>
            <a:r>
              <a:rPr lang="en-US" b="0" i="0" u="none" strike="noStrike" cap="none" dirty="0">
                <a:solidFill>
                  <a:srgbClr val="000000"/>
                </a:solidFill>
                <a:latin typeface="PT Serif"/>
                <a:ea typeface="PT Serif"/>
                <a:cs typeface="PT Serif"/>
                <a:sym typeface="PT Serif"/>
              </a:rPr>
              <a:t>: The time taken score is a box plot of the recorded task completion times. Participants who took longer than 100 seconds to complete a task are excluded.</a:t>
            </a:r>
            <a:endParaRPr b="0" i="0" u="none" strike="noStrike" cap="none" dirty="0">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None/>
            </a:pPr>
            <a:endParaRPr b="0" i="0" u="none" strike="noStrike" cap="none" dirty="0">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None/>
            </a:pPr>
            <a:r>
              <a:rPr lang="en-US" b="1" i="0" u="none" strike="noStrike" cap="none" dirty="0">
                <a:solidFill>
                  <a:srgbClr val="000000"/>
                </a:solidFill>
                <a:latin typeface="PT Serif"/>
                <a:ea typeface="PT Serif"/>
                <a:cs typeface="PT Serif"/>
                <a:sym typeface="PT Serif"/>
              </a:rPr>
              <a:t>Optimal Workshop</a:t>
            </a:r>
            <a:r>
              <a:rPr lang="en-US" b="0" i="0" u="none" strike="noStrike" cap="none" dirty="0">
                <a:solidFill>
                  <a:srgbClr val="000000"/>
                </a:solidFill>
                <a:latin typeface="PT Serif"/>
                <a:ea typeface="PT Serif"/>
                <a:cs typeface="PT Serif"/>
                <a:sym typeface="PT Serif"/>
              </a:rPr>
              <a:t> also provides a weighted average of the squares (^2) of success and directness that favors success over directness. This is a number that we will record, but it's usefulness to our study is not determined yet.</a:t>
            </a:r>
            <a:endParaRPr b="0" i="0" u="none" strike="noStrike" cap="none" dirty="0">
              <a:solidFill>
                <a:srgbClr val="000000"/>
              </a:solidFill>
              <a:latin typeface="PT Serif"/>
              <a:ea typeface="PT Serif"/>
              <a:cs typeface="PT Serif"/>
              <a:sym typeface="PT Serif"/>
            </a:endParaRPr>
          </a:p>
          <a:p>
            <a:pPr marL="182880" marR="0" lvl="0" indent="-93979" algn="l" rtl="0">
              <a:lnSpc>
                <a:spcPct val="100000"/>
              </a:lnSpc>
              <a:spcBef>
                <a:spcPts val="0"/>
              </a:spcBef>
              <a:spcAft>
                <a:spcPts val="0"/>
              </a:spcAft>
              <a:buClr>
                <a:srgbClr val="000000"/>
              </a:buClr>
              <a:buSzPts val="1400"/>
              <a:buFont typeface="Noto Sans Symbols"/>
              <a:buNone/>
            </a:pPr>
            <a:endParaRPr b="0" i="0" u="none" strike="noStrike" cap="none" dirty="0">
              <a:solidFill>
                <a:srgbClr val="000000"/>
              </a:solidFill>
              <a:latin typeface="PT Serif"/>
              <a:ea typeface="PT Serif"/>
              <a:cs typeface="PT Serif"/>
              <a:sym typeface="PT Serif"/>
            </a:endParaRPr>
          </a:p>
        </p:txBody>
      </p:sp>
      <p:sp>
        <p:nvSpPr>
          <p:cNvPr id="505" name="Google Shape;505;p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0"/>
          <p:cNvSpPr txBox="1"/>
          <p:nvPr/>
        </p:nvSpPr>
        <p:spPr>
          <a:xfrm>
            <a:off x="410075" y="750800"/>
            <a:ext cx="92898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dk1"/>
                </a:solidFill>
                <a:latin typeface="PT Serif"/>
                <a:ea typeface="PT Serif"/>
                <a:cs typeface="PT Serif"/>
                <a:sym typeface="PT Serif"/>
              </a:rPr>
              <a:t>We thought about the questions the treejack test wouldn't answer</a:t>
            </a:r>
            <a:endParaRPr sz="1400" b="0" i="0" u="none" strike="noStrike" cap="none" dirty="0">
              <a:solidFill>
                <a:schemeClr val="dk1"/>
              </a:solidFill>
              <a:latin typeface="Arial"/>
              <a:ea typeface="Arial"/>
              <a:cs typeface="Arial"/>
              <a:sym typeface="Arial"/>
            </a:endParaRPr>
          </a:p>
        </p:txBody>
      </p:sp>
      <p:sp>
        <p:nvSpPr>
          <p:cNvPr id="511" name="Google Shape;511;p1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dirty="0">
              <a:solidFill>
                <a:srgbClr val="8A8A8A"/>
              </a:solidFill>
              <a:latin typeface="Source Sans Pro"/>
              <a:ea typeface="Source Sans Pro"/>
              <a:cs typeface="Source Sans Pro"/>
              <a:sym typeface="Source Sans Pro"/>
            </a:endParaRPr>
          </a:p>
        </p:txBody>
      </p:sp>
      <p:sp>
        <p:nvSpPr>
          <p:cNvPr id="512" name="Google Shape;512;p10"/>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Health Hub</a:t>
            </a:r>
            <a:endParaRPr sz="1800" b="0" i="0" u="none" strike="noStrike" cap="none" dirty="0">
              <a:solidFill>
                <a:schemeClr val="dk1"/>
              </a:solidFill>
              <a:latin typeface="Calibri"/>
              <a:ea typeface="Calibri"/>
              <a:cs typeface="Calibri"/>
              <a:sym typeface="Calibri"/>
            </a:endParaRPr>
          </a:p>
        </p:txBody>
      </p:sp>
      <p:sp>
        <p:nvSpPr>
          <p:cNvPr id="513" name="Google Shape;513;p10"/>
          <p:cNvSpPr txBox="1"/>
          <p:nvPr/>
        </p:nvSpPr>
        <p:spPr>
          <a:xfrm>
            <a:off x="420624" y="1773936"/>
            <a:ext cx="5565000" cy="958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3"/>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Define next research phase w/ Veterans</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4"/>
              </a:rPr>
              <a:t>User Story</a:t>
            </a:r>
            <a:r>
              <a:rPr lang="en-US" sz="1400" b="0" i="0" u="none" strike="noStrike" cap="none" dirty="0">
                <a:solidFill>
                  <a:schemeClr val="dk1"/>
                </a:solidFill>
                <a:latin typeface="PT Serif"/>
                <a:ea typeface="PT Serif"/>
                <a:cs typeface="PT Serif"/>
                <a:sym typeface="PT Serif"/>
              </a:rPr>
              <a:t>:</a:t>
            </a:r>
            <a:r>
              <a:rPr lang="en-US" sz="1400" b="0" i="0" u="none" strike="noStrike" cap="none" dirty="0">
                <a:solidFill>
                  <a:srgbClr val="8F8F8F"/>
                </a:solidFill>
                <a:latin typeface="PT Serif"/>
                <a:ea typeface="PT Serif"/>
                <a:cs typeface="PT Serif"/>
                <a:sym typeface="PT Serif"/>
              </a:rPr>
              <a:t> Draft research plan #2</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8F8F8F"/>
              </a:solidFill>
              <a:latin typeface="PT Serif"/>
              <a:ea typeface="PT Serif"/>
              <a:cs typeface="PT Serif"/>
              <a:sym typeface="PT Serif"/>
            </a:endParaRPr>
          </a:p>
        </p:txBody>
      </p:sp>
      <p:sp>
        <p:nvSpPr>
          <p:cNvPr id="514" name="Google Shape;514;p10"/>
          <p:cNvSpPr txBox="1"/>
          <p:nvPr/>
        </p:nvSpPr>
        <p:spPr>
          <a:xfrm>
            <a:off x="8109284" y="6122168"/>
            <a:ext cx="376511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u="sng" dirty="0">
                <a:solidFill>
                  <a:schemeClr val="hlink"/>
                </a:solidFill>
                <a:latin typeface="Source Sans Pro"/>
                <a:ea typeface="Source Sans Pro"/>
                <a:cs typeface="Source Sans Pro"/>
                <a:sym typeface="Source Sans Pro"/>
                <a:hlinkClick r:id="rId5"/>
              </a:rPr>
              <a:t>Draft of Research Plan #2</a:t>
            </a:r>
            <a:r>
              <a:rPr lang="en-US" sz="1200" b="0" i="0" u="sng" strike="noStrike" cap="none" dirty="0">
                <a:solidFill>
                  <a:schemeClr val="hlink"/>
                </a:solidFill>
                <a:latin typeface="Source Sans Pro"/>
                <a:ea typeface="Source Sans Pro"/>
                <a:cs typeface="Source Sans Pro"/>
                <a:sym typeface="Source Sans Pro"/>
                <a:hlinkClick r:id="rId5"/>
              </a:rPr>
              <a:t> </a:t>
            </a:r>
            <a:endParaRPr sz="1200" b="0" i="0" u="none" strike="noStrike" cap="none" dirty="0">
              <a:solidFill>
                <a:srgbClr val="000000"/>
              </a:solidFill>
              <a:latin typeface="Source Sans Pro"/>
              <a:ea typeface="Source Sans Pro"/>
              <a:cs typeface="Source Sans Pro"/>
              <a:sym typeface="Source Sans Pro"/>
            </a:endParaRPr>
          </a:p>
        </p:txBody>
      </p:sp>
      <p:grpSp>
        <p:nvGrpSpPr>
          <p:cNvPr id="515" name="Google Shape;515;p10"/>
          <p:cNvGrpSpPr/>
          <p:nvPr/>
        </p:nvGrpSpPr>
        <p:grpSpPr>
          <a:xfrm>
            <a:off x="410431" y="309109"/>
            <a:ext cx="966093" cy="369094"/>
            <a:chOff x="410431" y="309109"/>
            <a:chExt cx="966093" cy="369094"/>
          </a:xfrm>
        </p:grpSpPr>
        <p:sp>
          <p:nvSpPr>
            <p:cNvPr id="516" name="Google Shape;516;p1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C</a:t>
              </a:r>
              <a:endParaRPr sz="1200" b="0" i="0" u="none" strike="noStrike" cap="none" dirty="0">
                <a:solidFill>
                  <a:schemeClr val="lt1"/>
                </a:solidFill>
                <a:latin typeface="Arial"/>
                <a:ea typeface="Arial"/>
                <a:cs typeface="Arial"/>
                <a:sym typeface="Arial"/>
              </a:endParaRPr>
            </a:p>
          </p:txBody>
        </p:sp>
        <p:sp>
          <p:nvSpPr>
            <p:cNvPr id="517" name="Google Shape;517;p10"/>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518" name="Google Shape;518;p10"/>
          <p:cNvSpPr txBox="1"/>
          <p:nvPr/>
        </p:nvSpPr>
        <p:spPr>
          <a:xfrm>
            <a:off x="414763" y="2525902"/>
            <a:ext cx="5932800" cy="2631300"/>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0000"/>
                </a:solidFill>
                <a:latin typeface="PT Serif"/>
                <a:ea typeface="PT Serif"/>
                <a:cs typeface="PT Serif"/>
                <a:sym typeface="PT Serif"/>
              </a:rPr>
              <a:t>What are the most difficult aspects of learning about, applying for, getting started with, and managing health care benefits online? </a:t>
            </a:r>
            <a:endParaRPr sz="2000" b="0" i="0" u="none" strike="noStrike" cap="none" dirty="0">
              <a:solidFill>
                <a:srgbClr val="000000"/>
              </a:solidFill>
              <a:latin typeface="PT Serif"/>
              <a:ea typeface="PT Serif"/>
              <a:cs typeface="PT Serif"/>
              <a:sym typeface="PT Serif"/>
            </a:endParaRPr>
          </a:p>
          <a:p>
            <a:pPr marL="182880" marR="0" lvl="0" indent="-93979" algn="l" rtl="0">
              <a:lnSpc>
                <a:spcPct val="100000"/>
              </a:lnSpc>
              <a:spcBef>
                <a:spcPts val="0"/>
              </a:spcBef>
              <a:spcAft>
                <a:spcPts val="0"/>
              </a:spcAft>
              <a:buClr>
                <a:srgbClr val="000000"/>
              </a:buClr>
              <a:buSzPts val="1400"/>
              <a:buFont typeface="Noto Sans Symbols"/>
              <a:buNone/>
            </a:pPr>
            <a:endParaRPr sz="2000" b="0" i="0" u="none" strike="noStrike" cap="none" dirty="0">
              <a:solidFill>
                <a:srgbClr val="000000"/>
              </a:solidFill>
              <a:latin typeface="PT Serif"/>
              <a:ea typeface="PT Serif"/>
              <a:cs typeface="PT Serif"/>
              <a:sym typeface="PT Serif"/>
            </a:endParaRPr>
          </a:p>
          <a:p>
            <a:pPr marL="182880" marR="0" lvl="0" indent="-18288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0000"/>
                </a:solidFill>
                <a:latin typeface="PT Serif"/>
                <a:ea typeface="PT Serif"/>
                <a:cs typeface="PT Serif"/>
                <a:sym typeface="PT Serif"/>
              </a:rPr>
              <a:t>What information do Veterans need to repeatedly find or refer to when managing their care? </a:t>
            </a:r>
            <a:endParaRPr sz="2000" b="0" i="0" u="none" strike="noStrike" cap="none" dirty="0">
              <a:solidFill>
                <a:srgbClr val="000000"/>
              </a:solidFill>
              <a:latin typeface="PT Serif"/>
              <a:ea typeface="PT Serif"/>
              <a:cs typeface="PT Serif"/>
              <a:sym typeface="PT Serif"/>
            </a:endParaRPr>
          </a:p>
          <a:p>
            <a:pPr marL="182880" marR="0" lvl="0" indent="-93979" algn="l" rtl="0">
              <a:lnSpc>
                <a:spcPct val="100000"/>
              </a:lnSpc>
              <a:spcBef>
                <a:spcPts val="600"/>
              </a:spcBef>
              <a:spcAft>
                <a:spcPts val="0"/>
              </a:spcAft>
              <a:buClr>
                <a:srgbClr val="000000"/>
              </a:buClr>
              <a:buSzPts val="1400"/>
              <a:buFont typeface="Noto Sans Symbols"/>
              <a:buNone/>
            </a:pPr>
            <a:endParaRPr sz="2000" b="0" i="0" u="none" strike="noStrike" cap="none" dirty="0">
              <a:solidFill>
                <a:srgbClr val="000000"/>
              </a:solidFill>
              <a:latin typeface="PT Serif"/>
              <a:ea typeface="PT Serif"/>
              <a:cs typeface="PT Serif"/>
              <a:sym typeface="PT Serif"/>
            </a:endParaRPr>
          </a:p>
        </p:txBody>
      </p:sp>
      <p:sp>
        <p:nvSpPr>
          <p:cNvPr id="519" name="Google Shape;519;p1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
          <p:cNvSpPr txBox="1"/>
          <p:nvPr/>
        </p:nvSpPr>
        <p:spPr>
          <a:xfrm>
            <a:off x="410073" y="750800"/>
            <a:ext cx="110166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dk1"/>
                </a:solidFill>
                <a:latin typeface="PT Serif"/>
                <a:ea typeface="PT Serif"/>
                <a:cs typeface="PT Serif"/>
                <a:sym typeface="PT Serif"/>
              </a:rPr>
              <a:t>We continued to evolve our experience map based on research and discovery</a:t>
            </a:r>
            <a:endParaRPr sz="2800" b="0" i="0" u="none" strike="noStrike" cap="none" dirty="0">
              <a:solidFill>
                <a:schemeClr val="dk1"/>
              </a:solidFill>
              <a:latin typeface="PT Serif"/>
              <a:ea typeface="PT Serif"/>
              <a:cs typeface="PT Serif"/>
              <a:sym typeface="PT Serif"/>
            </a:endParaRPr>
          </a:p>
        </p:txBody>
      </p:sp>
      <p:sp>
        <p:nvSpPr>
          <p:cNvPr id="525" name="Google Shape;525;p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dirty="0">
              <a:solidFill>
                <a:srgbClr val="8A8A8A"/>
              </a:solidFill>
              <a:latin typeface="Source Sans Pro"/>
              <a:ea typeface="Source Sans Pro"/>
              <a:cs typeface="Source Sans Pro"/>
              <a:sym typeface="Source Sans Pro"/>
            </a:endParaRPr>
          </a:p>
        </p:txBody>
      </p:sp>
      <p:sp>
        <p:nvSpPr>
          <p:cNvPr id="526" name="Google Shape;526;p6"/>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Health Hub</a:t>
            </a:r>
            <a:endParaRPr sz="1800" b="0" i="0" u="none" strike="noStrike" cap="none" dirty="0">
              <a:solidFill>
                <a:schemeClr val="dk1"/>
              </a:solidFill>
              <a:latin typeface="Calibri"/>
              <a:ea typeface="Calibri"/>
              <a:cs typeface="Calibri"/>
              <a:sym typeface="Calibri"/>
            </a:endParaRPr>
          </a:p>
        </p:txBody>
      </p:sp>
      <p:sp>
        <p:nvSpPr>
          <p:cNvPr id="527" name="Google Shape;527;p6"/>
          <p:cNvSpPr txBox="1"/>
          <p:nvPr/>
        </p:nvSpPr>
        <p:spPr>
          <a:xfrm>
            <a:off x="420625" y="1773925"/>
            <a:ext cx="3289500" cy="1206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1400" b="0" i="0" u="sng" strike="noStrike" cap="none" dirty="0">
                <a:solidFill>
                  <a:schemeClr val="hlink"/>
                </a:solidFill>
                <a:latin typeface="PT Serif"/>
                <a:ea typeface="PT Serif"/>
                <a:cs typeface="PT Serif"/>
                <a:sym typeface="PT Serif"/>
                <a:hlinkClick r:id="rId3"/>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Iterate on Veteran experience map</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8F8F8F"/>
              </a:solidFill>
              <a:latin typeface="PT Serif"/>
              <a:ea typeface="PT Serif"/>
              <a:cs typeface="PT Serif"/>
              <a:sym typeface="PT Serif"/>
            </a:endParaRPr>
          </a:p>
        </p:txBody>
      </p:sp>
      <p:sp>
        <p:nvSpPr>
          <p:cNvPr id="528" name="Google Shape;528;p6"/>
          <p:cNvSpPr txBox="1"/>
          <p:nvPr/>
        </p:nvSpPr>
        <p:spPr>
          <a:xfrm>
            <a:off x="8109284" y="6122168"/>
            <a:ext cx="376511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200" b="0" i="0" u="none" strike="noStrike" cap="none" dirty="0">
                <a:solidFill>
                  <a:srgbClr val="000000"/>
                </a:solidFill>
                <a:latin typeface="Source Sans Pro"/>
                <a:ea typeface="Source Sans Pro"/>
                <a:cs typeface="Source Sans Pro"/>
                <a:sym typeface="Source Sans Pro"/>
              </a:rPr>
              <a:t>Experience Map</a:t>
            </a:r>
            <a:endParaRPr sz="1200" b="0" i="0" u="none" strike="noStrike" cap="none" dirty="0">
              <a:solidFill>
                <a:srgbClr val="000000"/>
              </a:solidFill>
              <a:latin typeface="Source Sans Pro"/>
              <a:ea typeface="Source Sans Pro"/>
              <a:cs typeface="Source Sans Pro"/>
              <a:sym typeface="Source Sans Pro"/>
            </a:endParaRPr>
          </a:p>
        </p:txBody>
      </p:sp>
      <p:grpSp>
        <p:nvGrpSpPr>
          <p:cNvPr id="529" name="Google Shape;529;p6"/>
          <p:cNvGrpSpPr/>
          <p:nvPr/>
        </p:nvGrpSpPr>
        <p:grpSpPr>
          <a:xfrm>
            <a:off x="410431" y="309109"/>
            <a:ext cx="966093" cy="369094"/>
            <a:chOff x="410431" y="309109"/>
            <a:chExt cx="966093" cy="369094"/>
          </a:xfrm>
        </p:grpSpPr>
        <p:sp>
          <p:nvSpPr>
            <p:cNvPr id="530" name="Google Shape;530;p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C</a:t>
              </a:r>
              <a:endParaRPr sz="1200" b="0" i="0" u="none" strike="noStrike" cap="none" dirty="0">
                <a:solidFill>
                  <a:schemeClr val="lt1"/>
                </a:solidFill>
                <a:latin typeface="Arial"/>
                <a:ea typeface="Arial"/>
                <a:cs typeface="Arial"/>
                <a:sym typeface="Arial"/>
              </a:endParaRPr>
            </a:p>
          </p:txBody>
        </p:sp>
        <p:sp>
          <p:nvSpPr>
            <p:cNvPr id="531" name="Google Shape;531;p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532" name="Google Shape;532;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pic>
        <p:nvPicPr>
          <p:cNvPr id="533" name="Google Shape;533;p6" descr="Table&#10;&#10;Description automatically generated"/>
          <p:cNvPicPr preferRelativeResize="0"/>
          <p:nvPr/>
        </p:nvPicPr>
        <p:blipFill rotWithShape="1">
          <a:blip r:embed="rId4">
            <a:alphaModFix/>
          </a:blip>
          <a:srcRect/>
          <a:stretch/>
        </p:blipFill>
        <p:spPr>
          <a:xfrm>
            <a:off x="4337539" y="1549024"/>
            <a:ext cx="7379676" cy="44867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1095-B Status Update</a:t>
            </a:r>
            <a:endParaRPr dirty="0"/>
          </a:p>
        </p:txBody>
      </p:sp>
      <p:sp>
        <p:nvSpPr>
          <p:cNvPr id="539" name="Google Shape;539;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3 DEMO</a:t>
            </a:r>
            <a:endParaRPr dirty="0"/>
          </a:p>
        </p:txBody>
      </p:sp>
      <p:sp>
        <p:nvSpPr>
          <p:cNvPr id="540" name="Google Shape;540;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dirty="0"/>
          </a:p>
        </p:txBody>
      </p:sp>
      <p:sp>
        <p:nvSpPr>
          <p:cNvPr id="541" name="Google Shape;541;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2"/>
          <p:cNvSpPr/>
          <p:nvPr/>
        </p:nvSpPr>
        <p:spPr>
          <a:xfrm>
            <a:off x="5656656" y="1796484"/>
            <a:ext cx="1883241" cy="43032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cxnSp>
        <p:nvCxnSpPr>
          <p:cNvPr id="547" name="Google Shape;547;p62"/>
          <p:cNvCxnSpPr/>
          <p:nvPr/>
        </p:nvCxnSpPr>
        <p:spPr>
          <a:xfrm>
            <a:off x="9546999"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548" name="Google Shape;548;p62"/>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1095-B Workplan </a:t>
            </a:r>
            <a:endParaRPr dirty="0">
              <a:highlight>
                <a:srgbClr val="FFFF00"/>
              </a:highlight>
            </a:endParaRPr>
          </a:p>
        </p:txBody>
      </p:sp>
      <p:sp>
        <p:nvSpPr>
          <p:cNvPr id="549" name="Google Shape;549;p6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14</a:t>
            </a:fld>
            <a:endParaRPr dirty="0">
              <a:latin typeface="Source Sans Pro"/>
              <a:ea typeface="Source Sans Pro"/>
              <a:cs typeface="Source Sans Pro"/>
              <a:sym typeface="Source Sans Pro"/>
            </a:endParaRPr>
          </a:p>
        </p:txBody>
      </p:sp>
      <p:sp>
        <p:nvSpPr>
          <p:cNvPr id="550" name="Google Shape;550;p62"/>
          <p:cNvSpPr txBox="1"/>
          <p:nvPr/>
        </p:nvSpPr>
        <p:spPr>
          <a:xfrm>
            <a:off x="1574492"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14: 04/20 – 04/26</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551" name="Google Shape;551;p62"/>
          <p:cNvSpPr txBox="1"/>
          <p:nvPr/>
        </p:nvSpPr>
        <p:spPr>
          <a:xfrm>
            <a:off x="2665027" y="1815352"/>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15: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04-27 – 05/03</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552" name="Google Shape;552;p62"/>
          <p:cNvSpPr txBox="1"/>
          <p:nvPr/>
        </p:nvSpPr>
        <p:spPr>
          <a:xfrm>
            <a:off x="4808998" y="182427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17: </a:t>
            </a:r>
            <a:endParaRPr sz="900" b="1" i="0" u="none" strike="noStrike" cap="none" dirty="0">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05/11 – 05/17</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553" name="Google Shape;553;p62"/>
          <p:cNvSpPr txBox="1"/>
          <p:nvPr/>
        </p:nvSpPr>
        <p:spPr>
          <a:xfrm>
            <a:off x="3726040"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16: 05/04 – 05/10</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554" name="Google Shape;554;p62"/>
          <p:cNvSpPr txBox="1"/>
          <p:nvPr/>
        </p:nvSpPr>
        <p:spPr>
          <a:xfrm>
            <a:off x="1561207"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7</a:t>
            </a:r>
            <a:endParaRPr sz="1400" b="0" i="0" u="none" strike="noStrike" cap="none" dirty="0">
              <a:solidFill>
                <a:srgbClr val="000000"/>
              </a:solidFill>
              <a:latin typeface="Arial"/>
              <a:ea typeface="Arial"/>
              <a:cs typeface="Arial"/>
              <a:sym typeface="Arial"/>
            </a:endParaRPr>
          </a:p>
        </p:txBody>
      </p:sp>
      <p:sp>
        <p:nvSpPr>
          <p:cNvPr id="555" name="Google Shape;555;p62"/>
          <p:cNvSpPr txBox="1"/>
          <p:nvPr/>
        </p:nvSpPr>
        <p:spPr>
          <a:xfrm>
            <a:off x="3644286"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8</a:t>
            </a:r>
            <a:endParaRPr sz="1400" b="0" i="0" u="none" strike="noStrike" cap="none" dirty="0">
              <a:solidFill>
                <a:srgbClr val="000000"/>
              </a:solidFill>
              <a:latin typeface="Arial"/>
              <a:ea typeface="Arial"/>
              <a:cs typeface="Arial"/>
              <a:sym typeface="Arial"/>
            </a:endParaRPr>
          </a:p>
        </p:txBody>
      </p:sp>
      <p:sp>
        <p:nvSpPr>
          <p:cNvPr id="556" name="Google Shape;556;p62"/>
          <p:cNvSpPr txBox="1"/>
          <p:nvPr/>
        </p:nvSpPr>
        <p:spPr>
          <a:xfrm>
            <a:off x="5643324" y="182292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18: </a:t>
            </a:r>
            <a:endParaRPr sz="900" b="1" i="0" u="none" strike="noStrike" cap="none" dirty="0">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05/18 – 05/24</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557" name="Google Shape;557;p62"/>
          <p:cNvSpPr txBox="1"/>
          <p:nvPr/>
        </p:nvSpPr>
        <p:spPr>
          <a:xfrm>
            <a:off x="5608794"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9</a:t>
            </a:r>
            <a:endParaRPr sz="1400" b="0" i="0" u="none" strike="noStrike" cap="none" dirty="0">
              <a:solidFill>
                <a:srgbClr val="000000"/>
              </a:solidFill>
              <a:latin typeface="Arial"/>
              <a:ea typeface="Arial"/>
              <a:cs typeface="Arial"/>
              <a:sym typeface="Arial"/>
            </a:endParaRPr>
          </a:p>
        </p:txBody>
      </p:sp>
      <p:cxnSp>
        <p:nvCxnSpPr>
          <p:cNvPr id="558" name="Google Shape;558;p62"/>
          <p:cNvCxnSpPr/>
          <p:nvPr/>
        </p:nvCxnSpPr>
        <p:spPr>
          <a:xfrm>
            <a:off x="3626269"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59" name="Google Shape;559;p62"/>
          <p:cNvCxnSpPr/>
          <p:nvPr/>
        </p:nvCxnSpPr>
        <p:spPr>
          <a:xfrm>
            <a:off x="1499434"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60" name="Google Shape;560;p62"/>
          <p:cNvCxnSpPr/>
          <p:nvPr/>
        </p:nvCxnSpPr>
        <p:spPr>
          <a:xfrm>
            <a:off x="2562851"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61" name="Google Shape;561;p62"/>
          <p:cNvCxnSpPr/>
          <p:nvPr/>
        </p:nvCxnSpPr>
        <p:spPr>
          <a:xfrm>
            <a:off x="4624257"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62" name="Google Shape;562;p62"/>
          <p:cNvCxnSpPr/>
          <p:nvPr/>
        </p:nvCxnSpPr>
        <p:spPr>
          <a:xfrm>
            <a:off x="5587592"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563" name="Google Shape;563;p62"/>
          <p:cNvCxnSpPr/>
          <p:nvPr/>
        </p:nvCxnSpPr>
        <p:spPr>
          <a:xfrm rot="10800000" flipH="1">
            <a:off x="418399" y="3363883"/>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564" name="Google Shape;564;p62"/>
          <p:cNvCxnSpPr/>
          <p:nvPr/>
        </p:nvCxnSpPr>
        <p:spPr>
          <a:xfrm rot="10800000" flipH="1">
            <a:off x="411833" y="4459149"/>
            <a:ext cx="11082367" cy="6568"/>
          </a:xfrm>
          <a:prstGeom prst="straightConnector1">
            <a:avLst/>
          </a:prstGeom>
          <a:noFill/>
          <a:ln w="9525" cap="flat" cmpd="sng">
            <a:solidFill>
              <a:srgbClr val="747C74"/>
            </a:solidFill>
            <a:prstDash val="solid"/>
            <a:round/>
            <a:headEnd type="none" w="sm" len="sm"/>
            <a:tailEnd type="none" w="sm" len="sm"/>
          </a:ln>
        </p:spPr>
      </p:cxnSp>
      <p:cxnSp>
        <p:nvCxnSpPr>
          <p:cNvPr id="565" name="Google Shape;565;p62"/>
          <p:cNvCxnSpPr/>
          <p:nvPr/>
        </p:nvCxnSpPr>
        <p:spPr>
          <a:xfrm>
            <a:off x="1520444" y="1751912"/>
            <a:ext cx="2084700" cy="0"/>
          </a:xfrm>
          <a:prstGeom prst="straightConnector1">
            <a:avLst/>
          </a:prstGeom>
          <a:noFill/>
          <a:ln w="12700" cap="flat" cmpd="sng">
            <a:solidFill>
              <a:schemeClr val="dk1"/>
            </a:solidFill>
            <a:prstDash val="solid"/>
            <a:round/>
            <a:headEnd type="none" w="sm" len="sm"/>
            <a:tailEnd type="none" w="sm" len="sm"/>
          </a:ln>
        </p:spPr>
      </p:cxnSp>
      <p:cxnSp>
        <p:nvCxnSpPr>
          <p:cNvPr id="566" name="Google Shape;566;p62"/>
          <p:cNvCxnSpPr/>
          <p:nvPr/>
        </p:nvCxnSpPr>
        <p:spPr>
          <a:xfrm>
            <a:off x="3644286" y="1751912"/>
            <a:ext cx="1925293" cy="0"/>
          </a:xfrm>
          <a:prstGeom prst="straightConnector1">
            <a:avLst/>
          </a:prstGeom>
          <a:noFill/>
          <a:ln w="12700" cap="flat" cmpd="sng">
            <a:solidFill>
              <a:schemeClr val="dk1"/>
            </a:solidFill>
            <a:prstDash val="solid"/>
            <a:round/>
            <a:headEnd type="none" w="sm" len="sm"/>
            <a:tailEnd type="none" w="sm" len="sm"/>
          </a:ln>
        </p:spPr>
      </p:cxnSp>
      <p:cxnSp>
        <p:nvCxnSpPr>
          <p:cNvPr id="567" name="Google Shape;567;p62"/>
          <p:cNvCxnSpPr/>
          <p:nvPr/>
        </p:nvCxnSpPr>
        <p:spPr>
          <a:xfrm>
            <a:off x="415114" y="5259426"/>
            <a:ext cx="11083066" cy="11545"/>
          </a:xfrm>
          <a:prstGeom prst="straightConnector1">
            <a:avLst/>
          </a:prstGeom>
          <a:noFill/>
          <a:ln w="9525" cap="flat" cmpd="sng">
            <a:solidFill>
              <a:srgbClr val="747C74"/>
            </a:solidFill>
            <a:prstDash val="solid"/>
            <a:round/>
            <a:headEnd type="none" w="sm" len="sm"/>
            <a:tailEnd type="none" w="sm" len="sm"/>
          </a:ln>
        </p:spPr>
      </p:cxnSp>
      <p:sp>
        <p:nvSpPr>
          <p:cNvPr id="568" name="Google Shape;568;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569" name="Google Shape;569;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570" name="Google Shape;570;p62"/>
          <p:cNvSpPr/>
          <p:nvPr/>
        </p:nvSpPr>
        <p:spPr>
          <a:xfrm>
            <a:off x="9270935" y="5308482"/>
            <a:ext cx="207600" cy="218400"/>
          </a:xfrm>
          <a:prstGeom prst="diamond">
            <a:avLst/>
          </a:prstGeom>
          <a:solidFill>
            <a:srgbClr val="7030A0"/>
          </a:solidFill>
          <a:ln w="9525" cap="flat" cmpd="sng">
            <a:solidFill>
              <a:srgbClr val="7030A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571" name="Google Shape;571;p62"/>
          <p:cNvSpPr/>
          <p:nvPr/>
        </p:nvSpPr>
        <p:spPr>
          <a:xfrm>
            <a:off x="10740605" y="5358127"/>
            <a:ext cx="219600" cy="2235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grpSp>
        <p:nvGrpSpPr>
          <p:cNvPr id="572" name="Google Shape;572;p62"/>
          <p:cNvGrpSpPr/>
          <p:nvPr/>
        </p:nvGrpSpPr>
        <p:grpSpPr>
          <a:xfrm>
            <a:off x="9039633" y="670431"/>
            <a:ext cx="2793358" cy="432163"/>
            <a:chOff x="8441380" y="969090"/>
            <a:chExt cx="2793358" cy="432163"/>
          </a:xfrm>
        </p:grpSpPr>
        <p:sp>
          <p:nvSpPr>
            <p:cNvPr id="573" name="Google Shape;573;p62"/>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574" name="Google Shape;574;p62"/>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575" name="Google Shape;575;p62"/>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576" name="Google Shape;576;p62"/>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577" name="Google Shape;577;p62"/>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Release</a:t>
              </a:r>
              <a:endParaRPr sz="800" b="0" i="0" u="none" strike="noStrike" cap="none" dirty="0">
                <a:solidFill>
                  <a:schemeClr val="dk2"/>
                </a:solidFill>
                <a:latin typeface="Source Sans Pro"/>
                <a:ea typeface="Source Sans Pro"/>
                <a:cs typeface="Source Sans Pro"/>
                <a:sym typeface="Source Sans Pro"/>
              </a:endParaRPr>
            </a:p>
          </p:txBody>
        </p:sp>
        <p:sp>
          <p:nvSpPr>
            <p:cNvPr id="578" name="Google Shape;578;p62"/>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engineering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579" name="Google Shape;579;p62"/>
          <p:cNvSpPr txBox="1"/>
          <p:nvPr/>
        </p:nvSpPr>
        <p:spPr>
          <a:xfrm>
            <a:off x="6792385" y="1820991"/>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19:</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 05/25 – 05/31</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580" name="Google Shape;580;p62"/>
          <p:cNvCxnSpPr/>
          <p:nvPr/>
        </p:nvCxnSpPr>
        <p:spPr>
          <a:xfrm>
            <a:off x="6607631"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581" name="Google Shape;581;p62"/>
          <p:cNvCxnSpPr/>
          <p:nvPr/>
        </p:nvCxnSpPr>
        <p:spPr>
          <a:xfrm>
            <a:off x="5616718"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582" name="Google Shape;582;p62"/>
          <p:cNvCxnSpPr/>
          <p:nvPr/>
        </p:nvCxnSpPr>
        <p:spPr>
          <a:xfrm>
            <a:off x="7567421"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583" name="Google Shape;583;p62"/>
          <p:cNvSpPr txBox="1"/>
          <p:nvPr/>
        </p:nvSpPr>
        <p:spPr>
          <a:xfrm>
            <a:off x="7622910"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20: 06/01-06/07</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584" name="Google Shape;584;p62"/>
          <p:cNvSpPr txBox="1"/>
          <p:nvPr/>
        </p:nvSpPr>
        <p:spPr>
          <a:xfrm>
            <a:off x="7588372"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10</a:t>
            </a:r>
            <a:endParaRPr sz="1400" b="0" i="0" u="none" strike="noStrike" cap="none" dirty="0">
              <a:solidFill>
                <a:srgbClr val="000000"/>
              </a:solidFill>
              <a:latin typeface="Arial"/>
              <a:ea typeface="Arial"/>
              <a:cs typeface="Arial"/>
              <a:sym typeface="Arial"/>
            </a:endParaRPr>
          </a:p>
        </p:txBody>
      </p:sp>
      <p:cxnSp>
        <p:nvCxnSpPr>
          <p:cNvPr id="585" name="Google Shape;585;p62"/>
          <p:cNvCxnSpPr/>
          <p:nvPr/>
        </p:nvCxnSpPr>
        <p:spPr>
          <a:xfrm>
            <a:off x="7567170"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586" name="Google Shape;586;p62"/>
          <p:cNvCxnSpPr/>
          <p:nvPr/>
        </p:nvCxnSpPr>
        <p:spPr>
          <a:xfrm rot="10800000" flipH="1">
            <a:off x="7588372"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587" name="Google Shape;587;p62"/>
          <p:cNvSpPr txBox="1"/>
          <p:nvPr/>
        </p:nvSpPr>
        <p:spPr>
          <a:xfrm>
            <a:off x="8783644"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21: 06/08-06/14</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588" name="Google Shape;588;p62"/>
          <p:cNvCxnSpPr/>
          <p:nvPr/>
        </p:nvCxnSpPr>
        <p:spPr>
          <a:xfrm>
            <a:off x="10482348" y="1804641"/>
            <a:ext cx="0" cy="4345725"/>
          </a:xfrm>
          <a:prstGeom prst="straightConnector1">
            <a:avLst/>
          </a:prstGeom>
          <a:noFill/>
          <a:ln w="9525" cap="flat" cmpd="sng">
            <a:solidFill>
              <a:srgbClr val="C7C7C7"/>
            </a:solidFill>
            <a:prstDash val="dot"/>
            <a:round/>
            <a:headEnd type="none" w="sm" len="sm"/>
            <a:tailEnd type="none" w="sm" len="sm"/>
          </a:ln>
        </p:spPr>
      </p:cxnSp>
      <p:sp>
        <p:nvSpPr>
          <p:cNvPr id="589" name="Google Shape;589;p6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Workplan</a:t>
            </a:r>
            <a:endParaRPr sz="1800" b="0" i="0" u="none" strike="noStrike" cap="none" dirty="0">
              <a:solidFill>
                <a:schemeClr val="dk1"/>
              </a:solidFill>
              <a:latin typeface="Calibri"/>
              <a:ea typeface="Calibri"/>
              <a:cs typeface="Calibri"/>
              <a:sym typeface="Calibri"/>
            </a:endParaRPr>
          </a:p>
        </p:txBody>
      </p:sp>
      <p:grpSp>
        <p:nvGrpSpPr>
          <p:cNvPr id="590" name="Google Shape;590;p62"/>
          <p:cNvGrpSpPr/>
          <p:nvPr/>
        </p:nvGrpSpPr>
        <p:grpSpPr>
          <a:xfrm>
            <a:off x="6971855" y="1121859"/>
            <a:ext cx="1295260" cy="4981951"/>
            <a:chOff x="7066561" y="1375225"/>
            <a:chExt cx="1365300" cy="5011519"/>
          </a:xfrm>
        </p:grpSpPr>
        <p:cxnSp>
          <p:nvCxnSpPr>
            <p:cNvPr id="591" name="Google Shape;591;p62"/>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592" name="Google Shape;592;p62"/>
            <p:cNvGrpSpPr/>
            <p:nvPr/>
          </p:nvGrpSpPr>
          <p:grpSpPr>
            <a:xfrm>
              <a:off x="7066561" y="1375225"/>
              <a:ext cx="1365300" cy="421359"/>
              <a:chOff x="7187211" y="1406975"/>
              <a:chExt cx="1365300" cy="421359"/>
            </a:xfrm>
          </p:grpSpPr>
          <p:sp>
            <p:nvSpPr>
              <p:cNvPr id="593" name="Google Shape;593;p62"/>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dirty="0">
                    <a:solidFill>
                      <a:schemeClr val="accent1"/>
                    </a:solidFill>
                    <a:latin typeface="Source Sans Pro SemiBold"/>
                    <a:ea typeface="Source Sans Pro SemiBold"/>
                    <a:cs typeface="Source Sans Pro SemiBold"/>
                    <a:sym typeface="Source Sans Pro SemiBold"/>
                  </a:rPr>
                  <a:t>WE ARE HERE</a:t>
                </a:r>
                <a:endParaRPr sz="1200" b="1" i="0" u="none" strike="noStrike" cap="none" dirty="0">
                  <a:solidFill>
                    <a:schemeClr val="accent1"/>
                  </a:solidFill>
                  <a:latin typeface="Source Sans Pro SemiBold"/>
                  <a:ea typeface="Source Sans Pro SemiBold"/>
                  <a:cs typeface="Source Sans Pro SemiBold"/>
                  <a:sym typeface="Source Sans Pro SemiBold"/>
                </a:endParaRPr>
              </a:p>
            </p:txBody>
          </p:sp>
          <p:sp>
            <p:nvSpPr>
              <p:cNvPr id="594" name="Google Shape;594;p62"/>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cxnSp>
        <p:nvCxnSpPr>
          <p:cNvPr id="595" name="Google Shape;595;p62"/>
          <p:cNvCxnSpPr/>
          <p:nvPr/>
        </p:nvCxnSpPr>
        <p:spPr>
          <a:xfrm>
            <a:off x="11503954" y="1751936"/>
            <a:ext cx="0" cy="4345725"/>
          </a:xfrm>
          <a:prstGeom prst="straightConnector1">
            <a:avLst/>
          </a:prstGeom>
          <a:noFill/>
          <a:ln w="9525" cap="flat" cmpd="sng">
            <a:solidFill>
              <a:srgbClr val="7F7F7F"/>
            </a:solidFill>
            <a:prstDash val="solid"/>
            <a:round/>
            <a:headEnd type="none" w="sm" len="sm"/>
            <a:tailEnd type="none" w="sm" len="sm"/>
          </a:ln>
        </p:spPr>
      </p:cxnSp>
      <p:sp>
        <p:nvSpPr>
          <p:cNvPr id="596" name="Google Shape;596;p62"/>
          <p:cNvSpPr txBox="1"/>
          <p:nvPr/>
        </p:nvSpPr>
        <p:spPr>
          <a:xfrm>
            <a:off x="9579865" y="1809892"/>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 06/15-06/21</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597" name="Google Shape;597;p62"/>
          <p:cNvCxnSpPr/>
          <p:nvPr/>
        </p:nvCxnSpPr>
        <p:spPr>
          <a:xfrm rot="10800000" flipH="1">
            <a:off x="9571603" y="1747796"/>
            <a:ext cx="1935415" cy="970"/>
          </a:xfrm>
          <a:prstGeom prst="straightConnector1">
            <a:avLst/>
          </a:prstGeom>
          <a:noFill/>
          <a:ln w="12700" cap="flat" cmpd="sng">
            <a:solidFill>
              <a:schemeClr val="dk1"/>
            </a:solidFill>
            <a:prstDash val="solid"/>
            <a:round/>
            <a:headEnd type="none" w="sm" len="sm"/>
            <a:tailEnd type="none" w="sm" len="sm"/>
          </a:ln>
        </p:spPr>
      </p:cxnSp>
      <p:sp>
        <p:nvSpPr>
          <p:cNvPr id="598" name="Google Shape;598;p62"/>
          <p:cNvSpPr txBox="1"/>
          <p:nvPr/>
        </p:nvSpPr>
        <p:spPr>
          <a:xfrm>
            <a:off x="10740599" y="1807983"/>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23: 06/22-06/28</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599" name="Google Shape;599;p62"/>
          <p:cNvCxnSpPr/>
          <p:nvPr/>
        </p:nvCxnSpPr>
        <p:spPr>
          <a:xfrm>
            <a:off x="8514280" y="1779668"/>
            <a:ext cx="0" cy="4345725"/>
          </a:xfrm>
          <a:prstGeom prst="straightConnector1">
            <a:avLst/>
          </a:prstGeom>
          <a:noFill/>
          <a:ln w="9525" cap="flat" cmpd="sng">
            <a:solidFill>
              <a:srgbClr val="C7C7C7"/>
            </a:solidFill>
            <a:prstDash val="dot"/>
            <a:round/>
            <a:headEnd type="none" w="sm" len="sm"/>
            <a:tailEnd type="none" w="sm" len="sm"/>
          </a:ln>
        </p:spPr>
      </p:cxnSp>
      <p:sp>
        <p:nvSpPr>
          <p:cNvPr id="600" name="Google Shape;600;p62"/>
          <p:cNvSpPr/>
          <p:nvPr/>
        </p:nvSpPr>
        <p:spPr>
          <a:xfrm>
            <a:off x="50231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Product &amp; Delivery</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601" name="Google Shape;601;p62"/>
          <p:cNvSpPr/>
          <p:nvPr/>
        </p:nvSpPr>
        <p:spPr>
          <a:xfrm>
            <a:off x="490856"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602" name="Google Shape;602;p62"/>
          <p:cNvSpPr/>
          <p:nvPr/>
        </p:nvSpPr>
        <p:spPr>
          <a:xfrm>
            <a:off x="50231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603" name="Google Shape;603;p62"/>
          <p:cNvPicPr preferRelativeResize="0"/>
          <p:nvPr/>
        </p:nvPicPr>
        <p:blipFill rotWithShape="1">
          <a:blip r:embed="rId3">
            <a:alphaModFix/>
          </a:blip>
          <a:srcRect/>
          <a:stretch/>
        </p:blipFill>
        <p:spPr>
          <a:xfrm>
            <a:off x="582524" y="3882153"/>
            <a:ext cx="265176" cy="265176"/>
          </a:xfrm>
          <a:prstGeom prst="rect">
            <a:avLst/>
          </a:prstGeom>
          <a:noFill/>
          <a:ln>
            <a:noFill/>
          </a:ln>
        </p:spPr>
      </p:pic>
      <p:pic>
        <p:nvPicPr>
          <p:cNvPr id="604" name="Google Shape;604;p62"/>
          <p:cNvPicPr preferRelativeResize="0"/>
          <p:nvPr/>
        </p:nvPicPr>
        <p:blipFill rotWithShape="1">
          <a:blip r:embed="rId4">
            <a:alphaModFix/>
          </a:blip>
          <a:srcRect/>
          <a:stretch/>
        </p:blipFill>
        <p:spPr>
          <a:xfrm>
            <a:off x="582524" y="2625938"/>
            <a:ext cx="265176" cy="265176"/>
          </a:xfrm>
          <a:prstGeom prst="rect">
            <a:avLst/>
          </a:prstGeom>
          <a:noFill/>
          <a:ln>
            <a:noFill/>
          </a:ln>
        </p:spPr>
      </p:pic>
      <p:pic>
        <p:nvPicPr>
          <p:cNvPr id="605" name="Google Shape;605;p62"/>
          <p:cNvPicPr preferRelativeResize="0"/>
          <p:nvPr/>
        </p:nvPicPr>
        <p:blipFill rotWithShape="1">
          <a:blip r:embed="rId5">
            <a:alphaModFix/>
          </a:blip>
          <a:srcRect/>
          <a:stretch/>
        </p:blipFill>
        <p:spPr>
          <a:xfrm>
            <a:off x="582524" y="4832132"/>
            <a:ext cx="265176" cy="265176"/>
          </a:xfrm>
          <a:prstGeom prst="rect">
            <a:avLst/>
          </a:prstGeom>
          <a:noFill/>
          <a:ln>
            <a:noFill/>
          </a:ln>
        </p:spPr>
      </p:pic>
      <p:sp>
        <p:nvSpPr>
          <p:cNvPr id="606" name="Google Shape;606;p62"/>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Collaboration Cycle</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607" name="Google Shape;607;p62"/>
          <p:cNvPicPr preferRelativeResize="0"/>
          <p:nvPr/>
        </p:nvPicPr>
        <p:blipFill rotWithShape="1">
          <a:blip r:embed="rId6">
            <a:alphaModFix/>
          </a:blip>
          <a:srcRect/>
          <a:stretch/>
        </p:blipFill>
        <p:spPr>
          <a:xfrm>
            <a:off x="582524" y="5656190"/>
            <a:ext cx="265176" cy="265176"/>
          </a:xfrm>
          <a:prstGeom prst="rect">
            <a:avLst/>
          </a:prstGeom>
          <a:noFill/>
          <a:ln>
            <a:noFill/>
          </a:ln>
        </p:spPr>
      </p:pic>
      <p:sp>
        <p:nvSpPr>
          <p:cNvPr id="608" name="Google Shape;608;p62"/>
          <p:cNvSpPr txBox="1"/>
          <p:nvPr/>
        </p:nvSpPr>
        <p:spPr>
          <a:xfrm>
            <a:off x="9608267" y="1570168"/>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11</a:t>
            </a:r>
            <a:endParaRPr sz="1400" b="0" i="0" u="none" strike="noStrike" cap="none" dirty="0">
              <a:solidFill>
                <a:srgbClr val="000000"/>
              </a:solidFill>
              <a:latin typeface="Arial"/>
              <a:ea typeface="Arial"/>
              <a:cs typeface="Arial"/>
              <a:sym typeface="Arial"/>
            </a:endParaRPr>
          </a:p>
        </p:txBody>
      </p:sp>
      <p:sp>
        <p:nvSpPr>
          <p:cNvPr id="609" name="Google Shape;609;p62"/>
          <p:cNvSpPr/>
          <p:nvPr/>
        </p:nvSpPr>
        <p:spPr>
          <a:xfrm>
            <a:off x="10550452" y="4928950"/>
            <a:ext cx="961200" cy="293100"/>
          </a:xfrm>
          <a:prstGeom prst="rect">
            <a:avLst/>
          </a:prstGeom>
          <a:solidFill>
            <a:schemeClr val="accent6"/>
          </a:solidFill>
          <a:ln w="28575" cap="flat" cmpd="sng">
            <a:solidFill>
              <a:srgbClr val="00385F"/>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dk1"/>
                </a:solidFill>
                <a:latin typeface="Source Sans Pro"/>
                <a:ea typeface="Source Sans Pro"/>
                <a:cs typeface="Source Sans Pro"/>
                <a:sym typeface="Source Sans Pro"/>
              </a:rPr>
              <a:t>1095-B wayfinding</a:t>
            </a:r>
            <a:endParaRPr sz="1400" b="0" i="0" u="none" strike="noStrike" cap="none" dirty="0">
              <a:solidFill>
                <a:schemeClr val="dk1"/>
              </a:solidFill>
              <a:latin typeface="Arial"/>
              <a:ea typeface="Arial"/>
              <a:cs typeface="Arial"/>
              <a:sym typeface="Arial"/>
            </a:endParaRPr>
          </a:p>
        </p:txBody>
      </p:sp>
      <p:sp>
        <p:nvSpPr>
          <p:cNvPr id="610" name="Google Shape;610;p62"/>
          <p:cNvSpPr txBox="1"/>
          <p:nvPr/>
        </p:nvSpPr>
        <p:spPr>
          <a:xfrm>
            <a:off x="10518704" y="5676696"/>
            <a:ext cx="9489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1095-B Post launch evaluation</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611" name="Google Shape;611;p62"/>
          <p:cNvSpPr txBox="1"/>
          <p:nvPr/>
        </p:nvSpPr>
        <p:spPr>
          <a:xfrm>
            <a:off x="8550032" y="5685162"/>
            <a:ext cx="961200" cy="138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1095-B Launch</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612" name="Google Shape;612;p62"/>
          <p:cNvSpPr/>
          <p:nvPr/>
        </p:nvSpPr>
        <p:spPr>
          <a:xfrm>
            <a:off x="1544600" y="2203100"/>
            <a:ext cx="9932400" cy="183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1095-B: Identify Change Management or Communications Plan</a:t>
            </a:r>
            <a:endParaRPr sz="850" b="0" i="0" u="none" strike="noStrike" cap="none" dirty="0">
              <a:solidFill>
                <a:srgbClr val="000000"/>
              </a:solidFill>
              <a:latin typeface="Source Sans Pro"/>
              <a:ea typeface="Source Sans Pro"/>
              <a:cs typeface="Source Sans Pro"/>
              <a:sym typeface="Source Sans Pro"/>
            </a:endParaRPr>
          </a:p>
        </p:txBody>
      </p:sp>
      <p:sp>
        <p:nvSpPr>
          <p:cNvPr id="613" name="Google Shape;613;p62"/>
          <p:cNvSpPr/>
          <p:nvPr/>
        </p:nvSpPr>
        <p:spPr>
          <a:xfrm>
            <a:off x="1535125" y="2450275"/>
            <a:ext cx="9932400" cy="185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Legal Review</a:t>
            </a:r>
            <a:endParaRPr sz="850" b="0" i="0" u="none" strike="noStrike" cap="none" dirty="0">
              <a:solidFill>
                <a:srgbClr val="000000"/>
              </a:solidFill>
              <a:latin typeface="Source Sans Pro"/>
              <a:ea typeface="Source Sans Pro"/>
              <a:cs typeface="Source Sans Pro"/>
              <a:sym typeface="Source Sans Pro"/>
            </a:endParaRPr>
          </a:p>
        </p:txBody>
      </p:sp>
      <p:sp>
        <p:nvSpPr>
          <p:cNvPr id="614" name="Google Shape;614;p62"/>
          <p:cNvSpPr/>
          <p:nvPr/>
        </p:nvSpPr>
        <p:spPr>
          <a:xfrm>
            <a:off x="1541827" y="2659050"/>
            <a:ext cx="7191000" cy="17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Handover plan  - Prepare for launch</a:t>
            </a:r>
            <a:endParaRPr sz="850" b="0" i="0" u="none" strike="noStrike" cap="none" dirty="0">
              <a:solidFill>
                <a:srgbClr val="000000"/>
              </a:solidFill>
              <a:latin typeface="Source Sans Pro"/>
              <a:ea typeface="Source Sans Pro"/>
              <a:cs typeface="Source Sans Pro"/>
              <a:sym typeface="Source Sans Pro"/>
            </a:endParaRPr>
          </a:p>
        </p:txBody>
      </p:sp>
      <p:sp>
        <p:nvSpPr>
          <p:cNvPr id="615" name="Google Shape;615;p62"/>
          <p:cNvSpPr/>
          <p:nvPr/>
        </p:nvSpPr>
        <p:spPr>
          <a:xfrm>
            <a:off x="1536191" y="3076875"/>
            <a:ext cx="9156375" cy="164702"/>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Opt-in follow up</a:t>
            </a:r>
            <a:endParaRPr sz="850" b="0" i="0" u="none" strike="noStrike" cap="none" dirty="0">
              <a:solidFill>
                <a:srgbClr val="000000"/>
              </a:solidFill>
              <a:latin typeface="Source Sans Pro"/>
              <a:ea typeface="Source Sans Pro"/>
              <a:cs typeface="Source Sans Pro"/>
              <a:sym typeface="Source Sans Pro"/>
            </a:endParaRPr>
          </a:p>
        </p:txBody>
      </p:sp>
      <p:sp>
        <p:nvSpPr>
          <p:cNvPr id="616" name="Google Shape;616;p62"/>
          <p:cNvSpPr/>
          <p:nvPr/>
        </p:nvSpPr>
        <p:spPr>
          <a:xfrm>
            <a:off x="1533647" y="2865150"/>
            <a:ext cx="7944900" cy="174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Spanish translation docs</a:t>
            </a:r>
            <a:endParaRPr sz="850" b="0" i="0" u="none" strike="noStrike" cap="none" dirty="0">
              <a:solidFill>
                <a:srgbClr val="000000"/>
              </a:solidFill>
              <a:latin typeface="Source Sans Pro"/>
              <a:ea typeface="Source Sans Pro"/>
              <a:cs typeface="Source Sans Pro"/>
              <a:sym typeface="Source Sans Pro"/>
            </a:endParaRPr>
          </a:p>
        </p:txBody>
      </p:sp>
      <p:sp>
        <p:nvSpPr>
          <p:cNvPr id="617" name="Google Shape;617;p62"/>
          <p:cNvSpPr/>
          <p:nvPr/>
        </p:nvSpPr>
        <p:spPr>
          <a:xfrm>
            <a:off x="10462757" y="3392975"/>
            <a:ext cx="1009800" cy="291000"/>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wayfinding	</a:t>
            </a:r>
            <a:endParaRPr sz="1400" b="0" i="0" u="none" strike="noStrike" cap="none" dirty="0">
              <a:solidFill>
                <a:srgbClr val="000000"/>
              </a:solidFill>
              <a:latin typeface="Arial"/>
              <a:ea typeface="Arial"/>
              <a:cs typeface="Arial"/>
              <a:sym typeface="Arial"/>
            </a:endParaRPr>
          </a:p>
        </p:txBody>
      </p:sp>
      <p:sp>
        <p:nvSpPr>
          <p:cNvPr id="618" name="Google Shape;618;p62"/>
          <p:cNvSpPr/>
          <p:nvPr/>
        </p:nvSpPr>
        <p:spPr>
          <a:xfrm>
            <a:off x="9571606" y="3744850"/>
            <a:ext cx="1925400" cy="291000"/>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Design for opt-in	</a:t>
            </a:r>
            <a:endParaRPr sz="1400" b="0" i="0" u="none" strike="noStrike" cap="none" dirty="0">
              <a:solidFill>
                <a:srgbClr val="000000"/>
              </a:solidFill>
              <a:latin typeface="Arial"/>
              <a:ea typeface="Arial"/>
              <a:cs typeface="Arial"/>
              <a:sym typeface="Arial"/>
            </a:endParaRPr>
          </a:p>
        </p:txBody>
      </p:sp>
      <p:sp>
        <p:nvSpPr>
          <p:cNvPr id="619" name="Google Shape;619;p6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302632" y="372559"/>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Blockers for 1095-B launch</a:t>
            </a:r>
            <a:endParaRPr dirty="0"/>
          </a:p>
        </p:txBody>
      </p:sp>
      <p:graphicFrame>
        <p:nvGraphicFramePr>
          <p:cNvPr id="625" name="Google Shape;625;p64"/>
          <p:cNvGraphicFramePr/>
          <p:nvPr/>
        </p:nvGraphicFramePr>
        <p:xfrm>
          <a:off x="407023" y="1041535"/>
          <a:ext cx="3000000" cy="3000000"/>
        </p:xfrm>
        <a:graphic>
          <a:graphicData uri="http://schemas.openxmlformats.org/drawingml/2006/table">
            <a:tbl>
              <a:tblPr>
                <a:noFill/>
                <a:tableStyleId>{D8438B3E-605E-4AED-81B3-804889D6A5BE}</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BLOCKER</a:t>
                      </a:r>
                      <a:endParaRPr sz="1400" u="none" strike="noStrike" cap="none" dirty="0"/>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OWNED BY</a:t>
                      </a:r>
                      <a:endParaRPr sz="1400" u="none" strike="noStrike" cap="none" dirty="0"/>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ACTION NEEDED</a:t>
                      </a:r>
                      <a:endParaRPr sz="1100" b="1" i="0" u="none" strike="noStrike" cap="none" dirty="0">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DATE</a:t>
                      </a:r>
                      <a:endParaRPr sz="1400" u="none" strike="noStrike" cap="none" dirty="0"/>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ENTERED</a:t>
                      </a:r>
                      <a:endParaRPr sz="1100" u="none" strike="noStrike" cap="none" dirty="0"/>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STATUS</a:t>
                      </a:r>
                      <a:endParaRPr sz="1100" u="none" strike="noStrike" cap="none" dirty="0"/>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NOTES</a:t>
                      </a:r>
                      <a:endParaRPr sz="1100" u="none" strike="noStrike" cap="none" dirty="0"/>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dirty="0">
                          <a:solidFill>
                            <a:schemeClr val="dk2"/>
                          </a:solidFill>
                          <a:latin typeface="Source Sans Pro SemiBold"/>
                          <a:ea typeface="Source Sans Pro SemiBold"/>
                          <a:cs typeface="Source Sans Pro SemiBold"/>
                          <a:sym typeface="Source Sans Pro SemiBold"/>
                        </a:rPr>
                        <a:t>Legal review</a:t>
                      </a:r>
                      <a:endParaRPr sz="1200" b="0" u="none" strike="noStrike" cap="none" dirty="0">
                        <a:solidFill>
                          <a:schemeClr val="dk2"/>
                        </a:solidFill>
                        <a:latin typeface="Source Sans Pro SemiBold"/>
                        <a:ea typeface="Source Sans Pro SemiBold"/>
                        <a:cs typeface="Source Sans Pro SemiBold"/>
                        <a:sym typeface="Source Sans Pro SemiBold"/>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Tarsha Tremble (Business Owner)</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US" sz="1200" u="none" strike="noStrike" cap="none" dirty="0">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Sprint 3 - </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3/2/22</a:t>
                      </a:r>
                      <a:endParaRPr sz="12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MVP is approved, opt-in is still in review</a:t>
                      </a:r>
                      <a:endParaRPr sz="1200" u="none" strike="noStrike" cap="none" dirty="0">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PDF Accessibility </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Tarsha Tremble (Business Owner)</a:t>
                      </a:r>
                      <a:endParaRPr sz="120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chemeClr val="dk2"/>
                          </a:solidFill>
                        </a:rPr>
                        <a:t>Team received PDF from IRS, but PDF is still not accessible once it is populated with data</a:t>
                      </a:r>
                      <a:endParaRPr sz="1200" b="0" i="0" u="none" strike="noStrike" cap="none" dirty="0">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solidFill>
                            <a:schemeClr val="dk2"/>
                          </a:solidFill>
                          <a:latin typeface="Source Sans Pro"/>
                          <a:ea typeface="Source Sans Pro"/>
                          <a:cs typeface="Source Sans Pro"/>
                          <a:sym typeface="Source Sans Pro"/>
                        </a:rPr>
                        <a:t>Sprint 3 – 3/3/22</a:t>
                      </a:r>
                      <a:endParaRPr sz="12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rPr>
                        <a:t>Team is awaiting further word from 508 office</a:t>
                      </a:r>
                      <a:endParaRPr sz="1200" b="0" i="0" u="none" strike="noStrike" cap="none" dirty="0">
                        <a:solidFill>
                          <a:schemeClr val="dk2"/>
                        </a:solidFill>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26" name="Google Shape;626;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27" name="Google Shape;627;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15</a:t>
            </a:fld>
            <a:endParaRPr dirty="0">
              <a:latin typeface="Source Sans Pro"/>
              <a:ea typeface="Source Sans Pro"/>
              <a:cs typeface="Source Sans Pro"/>
              <a:sym typeface="Source Sans Pro"/>
            </a:endParaRPr>
          </a:p>
        </p:txBody>
      </p:sp>
      <p:sp>
        <p:nvSpPr>
          <p:cNvPr id="628" name="Google Shape;628;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1095-B Blockers</a:t>
            </a:r>
            <a:endParaRPr sz="1400" b="0" i="0" u="none" strike="noStrike" cap="none" dirty="0">
              <a:solidFill>
                <a:srgbClr val="000000"/>
              </a:solidFill>
              <a:latin typeface="Arial"/>
              <a:ea typeface="Arial"/>
              <a:cs typeface="Arial"/>
              <a:sym typeface="Arial"/>
            </a:endParaRPr>
          </a:p>
        </p:txBody>
      </p:sp>
      <p:sp>
        <p:nvSpPr>
          <p:cNvPr id="629" name="Google Shape;629;p64"/>
          <p:cNvSpPr/>
          <p:nvPr/>
        </p:nvSpPr>
        <p:spPr>
          <a:xfrm>
            <a:off x="7739276" y="2341008"/>
            <a:ext cx="176721" cy="18341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630" name="Google Shape;630;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4"/>
        <p:cNvGrpSpPr/>
        <p:nvPr/>
      </p:nvGrpSpPr>
      <p:grpSpPr>
        <a:xfrm>
          <a:off x="0" y="0"/>
          <a:ext cx="0" cy="0"/>
          <a:chOff x="0" y="0"/>
          <a:chExt cx="0" cy="0"/>
        </a:xfrm>
      </p:grpSpPr>
      <p:sp>
        <p:nvSpPr>
          <p:cNvPr id="635" name="Google Shape;635;p65"/>
          <p:cNvSpPr txBox="1">
            <a:spLocks noGrp="1"/>
          </p:cNvSpPr>
          <p:nvPr>
            <p:ph type="title"/>
          </p:nvPr>
        </p:nvSpPr>
        <p:spPr>
          <a:xfrm>
            <a:off x="252781" y="372559"/>
            <a:ext cx="11889369" cy="613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1095-B Remaining actions, with external dependencies</a:t>
            </a:r>
            <a:endParaRPr dirty="0"/>
          </a:p>
        </p:txBody>
      </p:sp>
      <p:sp>
        <p:nvSpPr>
          <p:cNvPr id="636" name="Google Shape;636;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dirty="0"/>
          </a:p>
        </p:txBody>
      </p:sp>
      <p:graphicFrame>
        <p:nvGraphicFramePr>
          <p:cNvPr id="637" name="Google Shape;637;p65"/>
          <p:cNvGraphicFramePr/>
          <p:nvPr/>
        </p:nvGraphicFramePr>
        <p:xfrm>
          <a:off x="427741" y="938708"/>
          <a:ext cx="3000000" cy="3000000"/>
        </p:xfrm>
        <a:graphic>
          <a:graphicData uri="http://schemas.openxmlformats.org/drawingml/2006/table">
            <a:tbl>
              <a:tblPr>
                <a:noFill/>
                <a:tableStyleId>{D8438B3E-605E-4AED-81B3-804889D6A5BE}</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ITEM</a:t>
                      </a:r>
                      <a:endParaRPr sz="1100" u="none" strike="noStrike" cap="none" dirty="0"/>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WORK STREAM</a:t>
                      </a:r>
                      <a:endParaRPr sz="1100" b="1" i="0" u="none" strike="noStrike" cap="none" dirty="0">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ACTION NEEDED</a:t>
                      </a:r>
                      <a:endParaRPr sz="1100" b="1" i="0" u="none" strike="noStrike" cap="none" dirty="0">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TARGET </a:t>
                      </a:r>
                      <a:endParaRPr sz="1400" u="none" strike="noStrike" cap="none" dirty="0"/>
                    </a:p>
                    <a:p>
                      <a:pPr marL="0" marR="0" lvl="0" indent="0" algn="l" rtl="0">
                        <a:lnSpc>
                          <a:spcPct val="80000"/>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COMPLETE DATE</a:t>
                      </a:r>
                      <a:endParaRPr sz="1100" b="1" i="0" u="none" strike="noStrike" cap="none" dirty="0">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dirty="0">
                          <a:solidFill>
                            <a:schemeClr val="accent1"/>
                          </a:solidFill>
                          <a:latin typeface="Source Sans Pro SemiBold"/>
                          <a:ea typeface="Source Sans Pro SemiBold"/>
                          <a:cs typeface="Source Sans Pro SemiBold"/>
                          <a:sym typeface="Source Sans Pro SemiBold"/>
                        </a:rPr>
                        <a:t>PREREQUISITE</a:t>
                      </a:r>
                      <a:endParaRPr sz="1100" b="1" i="0" u="none" strike="noStrike" cap="none" dirty="0">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SemiBold"/>
                          <a:ea typeface="Source Sans Pro SemiBold"/>
                          <a:cs typeface="Source Sans Pro SemiBold"/>
                          <a:sym typeface="Source Sans Pro SemiBold"/>
                        </a:rPr>
                        <a:t>Launch</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&amp; Tech</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marR="0" lvl="0" indent="-104775"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Work with tech to create a vets-website release</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End of June</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None</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UAT</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&amp; Tech</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Follow Collaboration Cycle guidelines for UAT</a:t>
                      </a:r>
                      <a:endParaRPr sz="1050" u="none" strike="noStrike" cap="none" dirty="0">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TBD</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dark launched</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1095-B Opt-in</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Follow up with HEC and Profiles team to ensure opt-in is done</a:t>
                      </a:r>
                      <a:endParaRPr sz="1400" u="none" strike="noStrike" cap="none" dirty="0"/>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strike="noStrike" cap="none" dirty="0">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June - July </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HEC and Profiles commitment to building opt-in</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Legal Review</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Work with Tarsha to complete legal review for Opt-In</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June – Aug </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POC name from Tarsha</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Post Launch </a:t>
                      </a:r>
                      <a:endParaRPr sz="1400" u="none" strike="noStrike" cap="none" dirty="0"/>
                    </a:p>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Check- In</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Complete Collaboration Cycle milestone to KPIs post launch </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TBD (One month after launch and announcement)</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launched in prod</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Links from VA.gov pages to 1095-B</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&amp; Design</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strike="noStrike" cap="none" dirty="0"/>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strike="noStrike" cap="none" dirty="0"/>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June or later</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launched in prod; aligned on comm plan with Tarsha,  Tracey</a:t>
                      </a:r>
                      <a:endParaRPr sz="1050" u="none" strike="noStrike" cap="none" dirty="0"/>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1095-B update strategy</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a:t>
                      </a:r>
                      <a:endParaRPr sz="1050" u="none" strike="noStrike" cap="none" dirty="0">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Align on who will own 1095-B long term, including updating the PDF template each year</a:t>
                      </a:r>
                      <a:endParaRPr sz="1050" u="none" strike="noStrike" cap="none" dirty="0">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chemeClr val="dk2"/>
                          </a:solidFill>
                          <a:latin typeface="Source Sans Pro"/>
                          <a:ea typeface="Source Sans Pro"/>
                          <a:cs typeface="Source Sans Pro"/>
                          <a:sym typeface="Source Sans Pro"/>
                        </a:rPr>
                        <a:t>May or later</a:t>
                      </a:r>
                      <a:endParaRPr sz="1050" b="0" i="0" u="none" strike="noStrike" cap="none" dirty="0">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complete and launched in production</a:t>
                      </a:r>
                      <a:endParaRPr sz="1050" u="none" strike="noStrike" cap="none" dirty="0">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dirty="0">
                          <a:solidFill>
                            <a:schemeClr val="dk2"/>
                          </a:solidFill>
                          <a:latin typeface="Source Sans Pro SemiBold"/>
                          <a:ea typeface="Source Sans Pro SemiBold"/>
                          <a:cs typeface="Source Sans Pro SemiBold"/>
                          <a:sym typeface="Source Sans Pro SemiBold"/>
                        </a:rPr>
                        <a:t>Communications to announce launch</a:t>
                      </a:r>
                      <a:endParaRPr sz="1050" b="0" u="none" strike="noStrike" cap="none" dirty="0">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&amp; Design</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strike="noStrike" cap="none" dirty="0"/>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dirty="0">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dirty="0">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October - December 2022</a:t>
                      </a:r>
                      <a:endParaRPr sz="1050" u="none" strike="noStrike" cap="none" dirty="0">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Product launched in prod; aligned on communication plan with Tarsha/Tracey</a:t>
                      </a:r>
                      <a:endParaRPr sz="1400" u="none" strike="noStrike" cap="none" dirty="0"/>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38" name="Google Shape;638;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1095-B Remaining actions</a:t>
            </a:r>
            <a:endParaRPr sz="1400" b="0" i="0" u="none" strike="noStrike" cap="none" dirty="0">
              <a:solidFill>
                <a:srgbClr val="000000"/>
              </a:solidFill>
              <a:latin typeface="Arial"/>
              <a:ea typeface="Arial"/>
              <a:cs typeface="Arial"/>
              <a:sym typeface="Arial"/>
            </a:endParaRPr>
          </a:p>
        </p:txBody>
      </p:sp>
      <p:sp>
        <p:nvSpPr>
          <p:cNvPr id="639" name="Google Shape;639;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Sprint Deliverables</a:t>
            </a:r>
            <a:endParaRPr dirty="0"/>
          </a:p>
        </p:txBody>
      </p:sp>
      <p:sp>
        <p:nvSpPr>
          <p:cNvPr id="645" name="Google Shape;645;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3 DEMO</a:t>
            </a:r>
            <a:endParaRPr dirty="0"/>
          </a:p>
        </p:txBody>
      </p:sp>
      <p:sp>
        <p:nvSpPr>
          <p:cNvPr id="646" name="Google Shape;646;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dirty="0"/>
          </a:p>
        </p:txBody>
      </p:sp>
      <p:sp>
        <p:nvSpPr>
          <p:cNvPr id="647" name="Google Shape;647;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1"/>
        <p:cNvGrpSpPr/>
        <p:nvPr/>
      </p:nvGrpSpPr>
      <p:grpSpPr>
        <a:xfrm>
          <a:off x="0" y="0"/>
          <a:ext cx="0" cy="0"/>
          <a:chOff x="0" y="0"/>
          <a:chExt cx="0" cy="0"/>
        </a:xfrm>
      </p:grpSpPr>
      <p:sp>
        <p:nvSpPr>
          <p:cNvPr id="652" name="Google Shape;65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dirty="0"/>
              <a:t>Sprint 3 Deliverables – Health Hub </a:t>
            </a:r>
            <a:endParaRPr dirty="0"/>
          </a:p>
        </p:txBody>
      </p:sp>
      <p:sp>
        <p:nvSpPr>
          <p:cNvPr id="653" name="Google Shape;65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dirty="0">
              <a:latin typeface="Source Sans Pro"/>
              <a:ea typeface="Source Sans Pro"/>
              <a:cs typeface="Source Sans Pro"/>
              <a:sym typeface="Source Sans Pro"/>
            </a:endParaRPr>
          </a:p>
        </p:txBody>
      </p:sp>
      <p:graphicFrame>
        <p:nvGraphicFramePr>
          <p:cNvPr id="654" name="Google Shape;654;p20"/>
          <p:cNvGraphicFramePr/>
          <p:nvPr>
            <p:extLst>
              <p:ext uri="{D42A27DB-BD31-4B8C-83A1-F6EECF244321}">
                <p14:modId xmlns:p14="http://schemas.microsoft.com/office/powerpoint/2010/main" val="857842019"/>
              </p:ext>
            </p:extLst>
          </p:nvPr>
        </p:nvGraphicFramePr>
        <p:xfrm>
          <a:off x="431214" y="1030271"/>
          <a:ext cx="11329575" cy="5143000"/>
        </p:xfrm>
        <a:graphic>
          <a:graphicData uri="http://schemas.openxmlformats.org/drawingml/2006/table">
            <a:tbl>
              <a:tblPr>
                <a:noFill/>
                <a:tableStyleId>{D8438B3E-605E-4AED-81B3-804889D6A5BE}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dirty="0">
                          <a:solidFill>
                            <a:schemeClr val="accent1"/>
                          </a:solidFill>
                          <a:latin typeface="Source Sans Pro SemiBold"/>
                          <a:ea typeface="Source Sans Pro SemiBold"/>
                          <a:cs typeface="Source Sans Pro SemiBold"/>
                          <a:sym typeface="Source Sans Pro SemiBold"/>
                        </a:rPr>
                        <a:t>EPIC</a:t>
                      </a:r>
                      <a:endParaRPr sz="1000" u="none" strike="noStrike" cap="none" dirty="0">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dirty="0">
                          <a:solidFill>
                            <a:srgbClr val="022D50"/>
                          </a:solidFill>
                          <a:latin typeface="Source Sans Pro SemiBold"/>
                          <a:ea typeface="Source Sans Pro SemiBold"/>
                          <a:cs typeface="Source Sans Pro SemiBold"/>
                          <a:sym typeface="Source Sans Pro SemiBold"/>
                        </a:rPr>
                        <a:t>STORY</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ESTIMATE</a:t>
                      </a:r>
                      <a:endParaRPr sz="1000" u="none" strike="noStrike" cap="none" dirty="0">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ASSIGNED</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OUTPUT</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REVIEWED W/ VA-PO</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dirty="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3"/>
                        </a:rPr>
                        <a:t>#41538</a:t>
                      </a:r>
                      <a:r>
                        <a:rPr lang="en-US" sz="1000" u="none" strike="noStrike" cap="none" dirty="0">
                          <a:latin typeface="Source Sans Pro"/>
                          <a:ea typeface="Source Sans Pro"/>
                          <a:cs typeface="Source Sans Pro"/>
                          <a:sym typeface="Source Sans Pro"/>
                        </a:rPr>
                        <a:t> Iterate and finalize IA trees w/ Hlt-Apt team</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5</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Thomas</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4"/>
                        </a:rPr>
                        <a:t>IA trees (Base, H0, H1)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5"/>
                        </a:rPr>
                        <a:t>#41540</a:t>
                      </a:r>
                      <a:r>
                        <a:rPr lang="en-US" sz="1000" u="none" strike="noStrike" cap="none" dirty="0">
                          <a:latin typeface="Source Sans Pro"/>
                          <a:ea typeface="Source Sans Pro"/>
                          <a:cs typeface="Source Sans Pro"/>
                          <a:sym typeface="Source Sans Pro"/>
                        </a:rPr>
                        <a:t> Design and build IA treejack tests in Optimal Workshop</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5</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Carolyn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6"/>
                        </a:rPr>
                        <a:t>Veteran baseline</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7"/>
                        </a:rPr>
                        <a:t>Veteran H0</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8"/>
                        </a:rPr>
                        <a:t>Veteran H1</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9"/>
                        </a:rPr>
                        <a:t>Caregiver baseline</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0"/>
                        </a:rPr>
                        <a:t>Caregiver H0</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1"/>
                        </a:rPr>
                        <a:t>Caregiver H1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12"/>
                        </a:rPr>
                        <a:t>#41542</a:t>
                      </a:r>
                      <a:r>
                        <a:rPr lang="en-US" sz="1000" u="none" strike="noStrike" cap="none" dirty="0">
                          <a:latin typeface="Source Sans Pro"/>
                          <a:ea typeface="Source Sans Pro"/>
                          <a:cs typeface="Source Sans Pro"/>
                          <a:sym typeface="Source Sans Pro"/>
                        </a:rPr>
                        <a:t> Iterate research plan to include links to appropriate tests on instruction emails</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2</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Jordan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3"/>
                        </a:rPr>
                        <a:t>Research plan #1</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27</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14"/>
                        </a:rPr>
                        <a:t>#41539</a:t>
                      </a:r>
                      <a:r>
                        <a:rPr lang="en-US" sz="1000" u="none" strike="noStrike" cap="none" dirty="0">
                          <a:latin typeface="Source Sans Pro"/>
                          <a:ea typeface="Source Sans Pro"/>
                          <a:cs typeface="Source Sans Pro"/>
                          <a:sym typeface="Source Sans Pro"/>
                        </a:rPr>
                        <a:t> Submit research plan #1</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Jordan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5"/>
                        </a:rPr>
                        <a:t>Recruitment plan</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3"/>
                        </a:rPr>
                        <a:t>Research plan #1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16"/>
                        </a:rPr>
                        <a:t>#41600</a:t>
                      </a:r>
                      <a:r>
                        <a:rPr lang="en-US" sz="1000" u="none" strike="noStrike" cap="none" dirty="0">
                          <a:latin typeface="Source Sans Pro"/>
                          <a:ea typeface="Source Sans Pro"/>
                          <a:cs typeface="Source Sans Pro"/>
                          <a:sym typeface="Source Sans Pro"/>
                        </a:rPr>
                        <a:t> Conduct pilot test</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2</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Carolyn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0"/>
                        </a:rPr>
                        <a:t>Pilot test H0</a:t>
                      </a:r>
                      <a:endParaRPr sz="1000" u="none" strike="noStrike" cap="none" dirty="0">
                        <a:solidFill>
                          <a:schemeClr val="dk1"/>
                        </a:solidFill>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7"/>
                        </a:rPr>
                        <a:t>Pilot test H1</a:t>
                      </a:r>
                      <a:endParaRPr lang="en-US" sz="1000" u="sng" strike="noStrike" cap="none" dirty="0">
                        <a:solidFill>
                          <a:schemeClr val="hlink"/>
                        </a:solidFill>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sym typeface="Source Sans Pro"/>
                          <a:hlinkClick r:id="rId18"/>
                        </a:rPr>
                        <a:t>Pilot test Base</a:t>
                      </a: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27</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19"/>
                        </a:rPr>
                        <a:t>#41599</a:t>
                      </a:r>
                      <a:r>
                        <a:rPr lang="en-US" sz="1000" u="none" strike="noStrike" cap="none" dirty="0">
                          <a:latin typeface="Source Sans Pro"/>
                          <a:ea typeface="Source Sans Pro"/>
                          <a:cs typeface="Source Sans Pro"/>
                          <a:sym typeface="Source Sans Pro"/>
                        </a:rPr>
                        <a:t> Identify criteria for hypothesis validation</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8</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Munish</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3"/>
                        </a:rPr>
                        <a:t>Research plan #1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20"/>
                        </a:rPr>
                        <a:t>#41545</a:t>
                      </a:r>
                      <a:r>
                        <a:rPr lang="en-US" sz="1000" u="none" strike="noStrike" cap="none" dirty="0">
                          <a:latin typeface="Source Sans Pro"/>
                          <a:ea typeface="Source Sans Pro"/>
                          <a:cs typeface="Source Sans Pro"/>
                          <a:sym typeface="Source Sans Pro"/>
                        </a:rPr>
                        <a:t> Iterate on Veteran experience map</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3</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Carolyn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21"/>
                        </a:rPr>
                        <a:t>Veteran experience map</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31</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22"/>
                        </a:rPr>
                        <a:t>#41601</a:t>
                      </a:r>
                      <a:r>
                        <a:rPr lang="en-US" sz="1000" u="none" strike="noStrike" cap="none" dirty="0">
                          <a:latin typeface="Source Sans Pro"/>
                          <a:ea typeface="Source Sans Pro"/>
                          <a:cs typeface="Source Sans Pro"/>
                          <a:sym typeface="Source Sans Pro"/>
                        </a:rPr>
                        <a:t> Define next research phase w/ Veterans</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8</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Jordan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dirty="0">
                          <a:latin typeface="Source Sans Pro"/>
                          <a:ea typeface="Source Sans Pro"/>
                          <a:cs typeface="Source Sans Pro"/>
                          <a:sym typeface="Source Sans Pro"/>
                        </a:rPr>
                        <a:t>Demo p. 11</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31</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23"/>
                        </a:rPr>
                        <a:t>#41543</a:t>
                      </a:r>
                      <a:r>
                        <a:rPr lang="en-US" sz="1000" u="none" strike="noStrike" cap="none" dirty="0">
                          <a:latin typeface="Source Sans Pro"/>
                          <a:ea typeface="Source Sans Pro"/>
                          <a:cs typeface="Source Sans Pro"/>
                          <a:sym typeface="Source Sans Pro"/>
                        </a:rPr>
                        <a:t> Draft research plan #2</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5</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Thomas</a:t>
                      </a:r>
                      <a:endParaRPr sz="1400" u="none" strike="noStrike" cap="none" dirty="0"/>
                    </a:p>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Jordan</a:t>
                      </a:r>
                      <a:endParaRPr sz="1400" u="none" strike="noStrike" cap="none" dirty="0"/>
                    </a:p>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Munish</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24"/>
                        </a:rPr>
                        <a:t>Research plan #2</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31</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25"/>
                        </a:rPr>
                        <a:t>#41949</a:t>
                      </a:r>
                      <a:r>
                        <a:rPr lang="en-US" sz="1000" u="none" strike="noStrike" cap="none" dirty="0">
                          <a:latin typeface="Source Sans Pro"/>
                          <a:ea typeface="Source Sans Pro"/>
                          <a:cs typeface="Source Sans Pro"/>
                          <a:sym typeface="Source Sans Pro"/>
                        </a:rPr>
                        <a:t> Iterate on IA treejack test task list</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3</a:t>
                      </a:r>
                      <a:endParaRPr sz="14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Carl</a:t>
                      </a:r>
                      <a:endParaRPr sz="14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26"/>
                        </a:rPr>
                        <a:t>Task lists &amp; path goals</a:t>
                      </a:r>
                      <a:endParaRPr sz="1400" u="none" strike="noStrike" cap="none" dirty="0"/>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13"/>
                        </a:rPr>
                        <a:t>Research plan #1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solidFill>
                            <a:schemeClr val="dk2"/>
                          </a:solidFill>
                          <a:latin typeface="Source Sans Pro"/>
                          <a:ea typeface="Source Sans Pro"/>
                          <a:cs typeface="Source Sans Pro"/>
                          <a:sym typeface="Source Sans Pro"/>
                        </a:rPr>
                        <a:t>Research</a:t>
                      </a:r>
                      <a:endParaRPr sz="1000" u="none" strike="noStrike" cap="none" dirty="0">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dirty="0">
                          <a:solidFill>
                            <a:schemeClr val="hlink"/>
                          </a:solidFill>
                          <a:latin typeface="Source Sans Pro"/>
                          <a:ea typeface="Source Sans Pro"/>
                          <a:cs typeface="Source Sans Pro"/>
                          <a:sym typeface="Source Sans Pro"/>
                          <a:hlinkClick r:id="rId27"/>
                        </a:rPr>
                        <a:t>#41948</a:t>
                      </a:r>
                      <a:r>
                        <a:rPr lang="en-US" sz="1000" u="none" strike="noStrike" cap="none" dirty="0">
                          <a:latin typeface="Source Sans Pro"/>
                          <a:ea typeface="Source Sans Pro"/>
                          <a:cs typeface="Source Sans Pro"/>
                          <a:sym typeface="Source Sans Pro"/>
                        </a:rPr>
                        <a:t> Business partner discovery #3</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1</a:t>
                      </a:r>
                      <a:endParaRPr sz="14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Thomas</a:t>
                      </a:r>
                      <a:endParaRPr sz="14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dirty="0">
                          <a:solidFill>
                            <a:schemeClr val="hlink"/>
                          </a:solidFill>
                          <a:latin typeface="Source Sans Pro"/>
                          <a:ea typeface="Source Sans Pro"/>
                          <a:cs typeface="Source Sans Pro"/>
                          <a:sym typeface="Source Sans Pro"/>
                          <a:hlinkClick r:id="rId28"/>
                        </a:rPr>
                        <a:t>Lauren 5/26</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55" name="Google Shape;65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Sprint 2 Deliverables</a:t>
            </a:r>
            <a:endParaRPr sz="1800" b="0" i="0" u="none" strike="noStrike" cap="none" dirty="0">
              <a:solidFill>
                <a:schemeClr val="dk1"/>
              </a:solidFill>
              <a:latin typeface="Calibri"/>
              <a:ea typeface="Calibri"/>
              <a:cs typeface="Calibri"/>
              <a:sym typeface="Calibri"/>
            </a:endParaRPr>
          </a:p>
        </p:txBody>
      </p:sp>
      <p:sp>
        <p:nvSpPr>
          <p:cNvPr id="656" name="Google Shape;656;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0"/>
        <p:cNvGrpSpPr/>
        <p:nvPr/>
      </p:nvGrpSpPr>
      <p:grpSpPr>
        <a:xfrm>
          <a:off x="0" y="0"/>
          <a:ext cx="0" cy="0"/>
          <a:chOff x="0" y="0"/>
          <a:chExt cx="0" cy="0"/>
        </a:xfrm>
      </p:grpSpPr>
      <p:sp>
        <p:nvSpPr>
          <p:cNvPr id="661" name="Google Shape;661;g127d9e567cc_1_85"/>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dirty="0"/>
              <a:t>Sprint 3 Deliverables – 1095-B </a:t>
            </a:r>
            <a:endParaRPr dirty="0"/>
          </a:p>
        </p:txBody>
      </p:sp>
      <p:sp>
        <p:nvSpPr>
          <p:cNvPr id="662" name="Google Shape;662;g127d9e567cc_1_8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dirty="0">
              <a:latin typeface="Source Sans Pro"/>
              <a:ea typeface="Source Sans Pro"/>
              <a:cs typeface="Source Sans Pro"/>
              <a:sym typeface="Source Sans Pro"/>
            </a:endParaRPr>
          </a:p>
        </p:txBody>
      </p:sp>
      <p:graphicFrame>
        <p:nvGraphicFramePr>
          <p:cNvPr id="663" name="Google Shape;663;g127d9e567cc_1_85"/>
          <p:cNvGraphicFramePr/>
          <p:nvPr>
            <p:extLst>
              <p:ext uri="{D42A27DB-BD31-4B8C-83A1-F6EECF244321}">
                <p14:modId xmlns:p14="http://schemas.microsoft.com/office/powerpoint/2010/main" val="195641592"/>
              </p:ext>
            </p:extLst>
          </p:nvPr>
        </p:nvGraphicFramePr>
        <p:xfrm>
          <a:off x="431214" y="1030271"/>
          <a:ext cx="11329575" cy="2810575"/>
        </p:xfrm>
        <a:graphic>
          <a:graphicData uri="http://schemas.openxmlformats.org/drawingml/2006/table">
            <a:tbl>
              <a:tblPr>
                <a:noFill/>
                <a:tableStyleId>{D8438B3E-605E-4AED-81B3-804889D6A5BE}</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dirty="0">
                          <a:solidFill>
                            <a:schemeClr val="accent1"/>
                          </a:solidFill>
                          <a:latin typeface="Source Sans Pro SemiBold"/>
                          <a:ea typeface="Source Sans Pro SemiBold"/>
                          <a:cs typeface="Source Sans Pro SemiBold"/>
                          <a:sym typeface="Source Sans Pro SemiBold"/>
                        </a:rPr>
                        <a:t>EPIC</a:t>
                      </a:r>
                      <a:endParaRPr sz="1000" u="none" strike="noStrike" cap="none" dirty="0">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dirty="0">
                          <a:solidFill>
                            <a:srgbClr val="022D50"/>
                          </a:solidFill>
                          <a:latin typeface="Source Sans Pro SemiBold"/>
                          <a:ea typeface="Source Sans Pro SemiBold"/>
                          <a:cs typeface="Source Sans Pro SemiBold"/>
                          <a:sym typeface="Source Sans Pro SemiBold"/>
                        </a:rPr>
                        <a:t>STORY</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ESTIMATE</a:t>
                      </a:r>
                      <a:endParaRPr sz="1000" u="none" strike="noStrike" cap="none" dirty="0">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ASSIGNED</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OUTPUT</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dirty="0">
                          <a:solidFill>
                            <a:srgbClr val="022D50"/>
                          </a:solidFill>
                          <a:latin typeface="Source Sans Pro SemiBold"/>
                          <a:ea typeface="Source Sans Pro SemiBold"/>
                          <a:cs typeface="Source Sans Pro SemiBold"/>
                          <a:sym typeface="Source Sans Pro SemiBold"/>
                        </a:rPr>
                        <a:t>REVIEWED W/ VA-PO</a:t>
                      </a:r>
                      <a:endParaRPr sz="1000" b="0" i="0" u="none" strike="noStrike" cap="none" dirty="0">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dirty="0">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3"/>
                        </a:rPr>
                        <a:t>#40454 </a:t>
                      </a:r>
                      <a:r>
                        <a:rPr lang="en-US" sz="1000" b="0" i="0" u="none" strike="noStrike" cap="none" dirty="0">
                          <a:solidFill>
                            <a:schemeClr val="dk1"/>
                          </a:solidFill>
                          <a:latin typeface="Source Sans Pro"/>
                          <a:ea typeface="Source Sans Pro"/>
                          <a:cs typeface="Source Sans Pro"/>
                          <a:sym typeface="Source Sans Pro"/>
                        </a:rPr>
                        <a:t> PM to f/u w/ VA-PO on HEC documents being translated into Spanish</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0</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Tami</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4"/>
                        </a:rPr>
                        <a:t>1095-B </a:t>
                      </a:r>
                      <a:r>
                        <a:rPr lang="en-US" sz="1000" u="sng" strike="noStrike" cap="none" dirty="0">
                          <a:solidFill>
                            <a:schemeClr val="hlink"/>
                          </a:solidFill>
                          <a:latin typeface="Source Sans Pro"/>
                          <a:ea typeface="Source Sans Pro"/>
                          <a:cs typeface="Source Sans Pro"/>
                          <a:sym typeface="Source Sans Pro"/>
                          <a:hlinkClick r:id="rId4"/>
                        </a:rPr>
                        <a:t>u</a:t>
                      </a:r>
                      <a:r>
                        <a:rPr lang="en-US" sz="1000" b="0" i="0" u="sng" strike="noStrike" cap="none" dirty="0">
                          <a:solidFill>
                            <a:schemeClr val="hlink"/>
                          </a:solidFill>
                          <a:latin typeface="Source Sans Pro"/>
                          <a:ea typeface="Source Sans Pro"/>
                          <a:cs typeface="Source Sans Pro"/>
                          <a:sym typeface="Source Sans Pro"/>
                          <a:hlinkClick r:id="rId4"/>
                        </a:rPr>
                        <a:t>pdates</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5/31/22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400" u="none" strike="noStrike" cap="none"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5"/>
                        </a:rPr>
                        <a:t>#39723 </a:t>
                      </a:r>
                      <a:r>
                        <a:rPr lang="en-US" sz="1000" b="0" i="0" u="none" strike="noStrike" cap="none" dirty="0">
                          <a:solidFill>
                            <a:schemeClr val="dk1"/>
                          </a:solidFill>
                          <a:latin typeface="Source Sans Pro"/>
                          <a:ea typeface="Source Sans Pro"/>
                          <a:cs typeface="Source Sans Pro"/>
                          <a:sym typeface="Source Sans Pro"/>
                        </a:rPr>
                        <a:t> PM team to f/u on VA Notify ticket for opt-in</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Tami</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6"/>
                        </a:rPr>
                        <a:t>#CMDMRP-2269</a:t>
                      </a:r>
                      <a:endParaRPr sz="1000" b="0" i="0" u="none" strike="noStrike" cap="none" dirty="0">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4"/>
                        </a:rPr>
                        <a:t>1095-B </a:t>
                      </a:r>
                      <a:r>
                        <a:rPr lang="en-US" sz="1000" u="sng" strike="noStrike" cap="none" dirty="0">
                          <a:solidFill>
                            <a:schemeClr val="hlink"/>
                          </a:solidFill>
                          <a:latin typeface="Source Sans Pro"/>
                          <a:ea typeface="Source Sans Pro"/>
                          <a:cs typeface="Source Sans Pro"/>
                          <a:sym typeface="Source Sans Pro"/>
                          <a:hlinkClick r:id="rId4"/>
                        </a:rPr>
                        <a:t>u</a:t>
                      </a:r>
                      <a:r>
                        <a:rPr lang="en-US" sz="1000" b="0" i="0" u="sng" strike="noStrike" cap="none" dirty="0">
                          <a:solidFill>
                            <a:schemeClr val="hlink"/>
                          </a:solidFill>
                          <a:latin typeface="Source Sans Pro"/>
                          <a:ea typeface="Source Sans Pro"/>
                          <a:cs typeface="Source Sans Pro"/>
                          <a:sym typeface="Source Sans Pro"/>
                          <a:hlinkClick r:id="rId4"/>
                        </a:rPr>
                        <a:t>pdates</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0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7"/>
                        </a:rPr>
                        <a:t>#39722</a:t>
                      </a:r>
                      <a:r>
                        <a:rPr lang="en-US" sz="1000" b="0" i="0" u="none" strike="noStrike" cap="none" dirty="0">
                          <a:solidFill>
                            <a:schemeClr val="dk1"/>
                          </a:solidFill>
                          <a:latin typeface="Source Sans Pro"/>
                          <a:ea typeface="Source Sans Pro"/>
                          <a:cs typeface="Source Sans Pro"/>
                          <a:sym typeface="Source Sans Pro"/>
                        </a:rPr>
                        <a:t>  PM to f/u on VA 508 accessibility support ticket</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1</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Tami</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8"/>
                        </a:rPr>
                        <a:t>YourIT # RITM6608047</a:t>
                      </a:r>
                      <a:endParaRPr sz="1000" b="0" i="0" u="none" strike="noStrike" cap="none" dirty="0">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4"/>
                        </a:rPr>
                        <a:t>1095-B </a:t>
                      </a:r>
                      <a:r>
                        <a:rPr lang="en-US" sz="1000" u="sng" strike="noStrike" cap="none" dirty="0">
                          <a:solidFill>
                            <a:schemeClr val="hlink"/>
                          </a:solidFill>
                          <a:latin typeface="Source Sans Pro"/>
                          <a:ea typeface="Source Sans Pro"/>
                          <a:cs typeface="Source Sans Pro"/>
                          <a:sym typeface="Source Sans Pro"/>
                          <a:hlinkClick r:id="rId4"/>
                        </a:rPr>
                        <a:t>u</a:t>
                      </a:r>
                      <a:r>
                        <a:rPr lang="en-US" sz="1000" b="0" i="0" u="sng" strike="noStrike" cap="none" dirty="0">
                          <a:solidFill>
                            <a:schemeClr val="hlink"/>
                          </a:solidFill>
                          <a:latin typeface="Source Sans Pro"/>
                          <a:ea typeface="Source Sans Pro"/>
                          <a:cs typeface="Source Sans Pro"/>
                          <a:sym typeface="Source Sans Pro"/>
                          <a:hlinkClick r:id="rId4"/>
                        </a:rPr>
                        <a:t>pdates</a:t>
                      </a:r>
                      <a:endParaRPr sz="1000" u="none" strike="noStrike" cap="none" dirty="0">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a:t>
                      </a:r>
                      <a:r>
                        <a:rPr lang="en-US" sz="1000" u="none" strike="noStrike" cap="none" dirty="0">
                          <a:solidFill>
                            <a:srgbClr val="303A46"/>
                          </a:solidFill>
                          <a:latin typeface="Source Sans Pro"/>
                          <a:ea typeface="Source Sans Pro"/>
                          <a:cs typeface="Source Sans Pro"/>
                          <a:sym typeface="Source Sans Pro"/>
                        </a:rPr>
                        <a:t>26</a:t>
                      </a:r>
                      <a:r>
                        <a:rPr lang="en-US" sz="1000" b="0" i="0" u="none" strike="noStrike" cap="none" dirty="0">
                          <a:solidFill>
                            <a:srgbClr val="303A46"/>
                          </a:solidFill>
                          <a:latin typeface="Source Sans Pro"/>
                          <a:ea typeface="Source Sans Pro"/>
                          <a:cs typeface="Source Sans Pro"/>
                          <a:sym typeface="Source Sans Pro"/>
                        </a:rPr>
                        <a:t>/22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0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Product</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9"/>
                        </a:rPr>
                        <a:t>#38351 </a:t>
                      </a:r>
                      <a:r>
                        <a:rPr lang="en-US" sz="1000" b="0" i="0" u="none" strike="noStrike" cap="none" dirty="0">
                          <a:solidFill>
                            <a:schemeClr val="dk1"/>
                          </a:solidFill>
                          <a:latin typeface="Source Sans Pro"/>
                          <a:ea typeface="Source Sans Pro"/>
                          <a:cs typeface="Source Sans Pro"/>
                          <a:sym typeface="Source Sans Pro"/>
                        </a:rPr>
                        <a:t> Collaboration cycle: Staging review [1095-B]</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0</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Jordan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9"/>
                        </a:rPr>
                        <a:t>Ticket</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5/31/22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0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10"/>
                        </a:rPr>
                        <a:t>#36175 </a:t>
                      </a:r>
                      <a:r>
                        <a:rPr lang="en-US" sz="1000" b="0" i="0" u="none" strike="noStrike" cap="none" dirty="0">
                          <a:solidFill>
                            <a:schemeClr val="dk1"/>
                          </a:solidFill>
                          <a:latin typeface="Source Sans Pro"/>
                          <a:ea typeface="Source Sans Pro"/>
                          <a:cs typeface="Source Sans Pro"/>
                          <a:sym typeface="Source Sans Pro"/>
                        </a:rPr>
                        <a:t> Collaboration cycle: Analytics implementation [1095-B]</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0</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Teagan Shashank</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10"/>
                        </a:rPr>
                        <a:t>Ticket</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5/31/22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0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dirty="0">
                          <a:solidFill>
                            <a:schemeClr val="dk2"/>
                          </a:solidFill>
                          <a:latin typeface="Source Sans Pro"/>
                          <a:ea typeface="Source Sans Pro"/>
                          <a:cs typeface="Source Sans Pro"/>
                          <a:sym typeface="Source Sans Pro"/>
                        </a:rPr>
                        <a:t>Tech</a:t>
                      </a:r>
                      <a:endParaRPr sz="100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11"/>
                        </a:rPr>
                        <a:t>#38387</a:t>
                      </a:r>
                      <a:r>
                        <a:rPr lang="en-US" sz="1000" b="0" i="0" u="none" strike="noStrike" cap="none" dirty="0">
                          <a:solidFill>
                            <a:schemeClr val="dk1"/>
                          </a:solidFill>
                          <a:latin typeface="Source Sans Pro"/>
                          <a:ea typeface="Source Sans Pro"/>
                          <a:cs typeface="Source Sans Pro"/>
                          <a:sym typeface="Source Sans Pro"/>
                        </a:rPr>
                        <a:t>  1095-B Team staging review accessibility checklist</a:t>
                      </a:r>
                      <a:endParaRPr sz="1000" b="1"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2</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Teagan Shashank</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dirty="0">
                          <a:solidFill>
                            <a:schemeClr val="hlink"/>
                          </a:solidFill>
                          <a:latin typeface="Source Sans Pro"/>
                          <a:ea typeface="Source Sans Pro"/>
                          <a:cs typeface="Source Sans Pro"/>
                          <a:sym typeface="Source Sans Pro"/>
                          <a:hlinkClick r:id="rId11"/>
                        </a:rPr>
                        <a:t>Ticket</a:t>
                      </a:r>
                      <a:endParaRPr sz="1000" u="none" strike="noStrike" cap="none" dirty="0">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5/31/22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0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u="none" strike="noStrike" cap="none" dirty="0">
                          <a:latin typeface="Source Sans Pro"/>
                          <a:ea typeface="Source Sans Pro"/>
                          <a:cs typeface="Source Sans Pro"/>
                          <a:sym typeface="Source Sans Pro"/>
                        </a:rPr>
                        <a:t>Tech</a:t>
                      </a:r>
                      <a:endParaRPr sz="1000" b="0" u="none" strike="noStrike" cap="none" dirty="0">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dirty="0">
                          <a:solidFill>
                            <a:schemeClr val="hlink"/>
                          </a:solidFill>
                          <a:latin typeface="Source Sans Pro"/>
                          <a:ea typeface="Source Sans Pro"/>
                          <a:cs typeface="Source Sans Pro"/>
                          <a:sym typeface="Source Sans Pro"/>
                          <a:hlinkClick r:id="rId12"/>
                        </a:rPr>
                        <a:t>#41559</a:t>
                      </a:r>
                      <a:r>
                        <a:rPr lang="en-US" sz="1000" b="0" i="0" u="none" strike="noStrike" cap="none" dirty="0">
                          <a:solidFill>
                            <a:schemeClr val="dk2"/>
                          </a:solidFill>
                          <a:latin typeface="Source Sans Pro"/>
                          <a:ea typeface="Source Sans Pro"/>
                          <a:cs typeface="Source Sans Pro"/>
                          <a:sym typeface="Source Sans Pro"/>
                        </a:rPr>
                        <a:t> 1095-B Launch discovery</a:t>
                      </a:r>
                      <a:endParaRPr sz="1000" b="0" i="0" u="none" strike="noStrike" cap="none" dirty="0">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3</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Jordan</a:t>
                      </a:r>
                      <a:endParaRPr sz="1400" u="none" strike="noStrike" cap="none" dirty="0"/>
                    </a:p>
                    <a:p>
                      <a:pPr marL="0" marR="0" lvl="0" indent="0" algn="l" rtl="0">
                        <a:lnSpc>
                          <a:spcPct val="100000"/>
                        </a:lnSpc>
                        <a:spcBef>
                          <a:spcPts val="0"/>
                        </a:spcBef>
                        <a:spcAft>
                          <a:spcPts val="0"/>
                        </a:spcAft>
                        <a:buClr>
                          <a:schemeClr val="dk2"/>
                        </a:buClr>
                        <a:buSzPts val="1050"/>
                        <a:buFont typeface="PT Serif"/>
                        <a:buNone/>
                      </a:pPr>
                      <a:r>
                        <a:rPr lang="en-US" sz="1000" u="none" strike="noStrike" cap="none" dirty="0">
                          <a:latin typeface="Source Sans Pro"/>
                          <a:ea typeface="Source Sans Pro"/>
                          <a:cs typeface="Source Sans Pro"/>
                          <a:sym typeface="Source Sans Pro"/>
                        </a:rPr>
                        <a:t>Teagan</a:t>
                      </a:r>
                      <a:endParaRPr sz="1400" u="none" strike="noStrike" cap="none" dirty="0"/>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dirty="0">
                          <a:solidFill>
                            <a:schemeClr val="dk1"/>
                          </a:solidFill>
                          <a:latin typeface="Source Sans Pro"/>
                          <a:ea typeface="Source Sans Pro"/>
                          <a:cs typeface="Source Sans Pro"/>
                          <a:sym typeface="Source Sans Pro"/>
                        </a:rPr>
                        <a:t>N/A</a:t>
                      </a:r>
                      <a:endParaRPr sz="1400" u="none" strike="noStrike" cap="none"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5/31/22</a:t>
                      </a:r>
                      <a:endParaRPr sz="1000" b="0" i="0" u="none" strike="noStrike" cap="none" dirty="0">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dirty="0">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dirty="0">
                          <a:solidFill>
                            <a:srgbClr val="303A46"/>
                          </a:solidFill>
                          <a:latin typeface="Source Sans Pro"/>
                          <a:ea typeface="Source Sans Pro"/>
                          <a:cs typeface="Source Sans Pro"/>
                          <a:sym typeface="Source Sans Pro"/>
                        </a:rPr>
                        <a:t>✓</a:t>
                      </a:r>
                      <a:endParaRPr sz="1000" b="0" i="0" u="none" strike="noStrike" cap="none" dirty="0">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64" name="Google Shape;664;g127d9e567cc_1_8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Sprint 2 Deliverables</a:t>
            </a:r>
            <a:endParaRPr sz="1800" b="0" i="0" u="none" strike="noStrike" cap="none" dirty="0">
              <a:solidFill>
                <a:schemeClr val="dk1"/>
              </a:solidFill>
              <a:latin typeface="Calibri"/>
              <a:ea typeface="Calibri"/>
              <a:cs typeface="Calibri"/>
              <a:sym typeface="Calibri"/>
            </a:endParaRPr>
          </a:p>
        </p:txBody>
      </p:sp>
      <p:sp>
        <p:nvSpPr>
          <p:cNvPr id="665" name="Google Shape;665;g127d9e567cc_1_8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dirty="0">
                <a:latin typeface="PT Serif"/>
                <a:ea typeface="PT Serif"/>
                <a:cs typeface="PT Serif"/>
                <a:sym typeface="PT Serif"/>
              </a:rPr>
              <a:t>Get to know the team</a:t>
            </a:r>
            <a:endParaRPr sz="3600" dirty="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dirty="0">
                <a:solidFill>
                  <a:schemeClr val="accent2"/>
                </a:solidFill>
              </a:rPr>
              <a:t>Core team</a:t>
            </a:r>
            <a:endParaRPr dirty="0"/>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dirty="0">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Introduction</a:t>
            </a:r>
            <a:endParaRPr sz="1800" b="0" i="0" u="none" strike="noStrike" cap="none" dirty="0">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dirty="0">
                <a:solidFill>
                  <a:schemeClr val="accent2"/>
                </a:solidFill>
                <a:latin typeface="PT Serif"/>
                <a:ea typeface="PT Serif"/>
                <a:cs typeface="PT Serif"/>
                <a:sym typeface="PT Serif"/>
              </a:rPr>
              <a:t>Executive team</a:t>
            </a:r>
            <a:endParaRPr sz="1600" b="0" i="0" u="none" strike="noStrike" cap="none" dirty="0">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dirty="0">
                <a:solidFill>
                  <a:schemeClr val="dk2"/>
                </a:solidFill>
                <a:latin typeface="Source Sans Pro SemiBold"/>
                <a:ea typeface="Source Sans Pro SemiBold"/>
                <a:cs typeface="Source Sans Pro SemiBold"/>
                <a:sym typeface="Source Sans Pro SemiBold"/>
              </a:rPr>
              <a:t>PRODUCT</a:t>
            </a:r>
            <a:endParaRPr sz="1400" b="0" i="0" u="none" strike="noStrike" cap="none" dirty="0">
              <a:solidFill>
                <a:srgbClr val="000000"/>
              </a:solidFill>
              <a:latin typeface="Arial"/>
              <a:ea typeface="Arial"/>
              <a:cs typeface="Arial"/>
              <a:sym typeface="Arial"/>
            </a:endParaRPr>
          </a:p>
        </p:txBody>
      </p:sp>
      <p:sp>
        <p:nvSpPr>
          <p:cNvPr id="192" name="Google Shape;192;p55"/>
          <p:cNvSpPr txBox="1"/>
          <p:nvPr/>
        </p:nvSpPr>
        <p:spPr>
          <a:xfrm>
            <a:off x="5637660" y="1716674"/>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dirty="0">
                <a:solidFill>
                  <a:schemeClr val="dk2"/>
                </a:solidFill>
                <a:latin typeface="Source Sans Pro SemiBold"/>
                <a:ea typeface="Source Sans Pro SemiBold"/>
                <a:cs typeface="Source Sans Pro SemiBold"/>
                <a:sym typeface="Source Sans Pro SemiBold"/>
              </a:rPr>
              <a:t>ENGINEERING</a:t>
            </a:r>
            <a:endParaRPr sz="1400" b="0" i="0" u="none" strike="noStrike" cap="none" dirty="0">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dirty="0">
                <a:solidFill>
                  <a:schemeClr val="dk2"/>
                </a:solidFill>
                <a:latin typeface="Source Sans Pro SemiBold"/>
                <a:ea typeface="Source Sans Pro SemiBold"/>
                <a:cs typeface="Source Sans Pro SemiBold"/>
                <a:sym typeface="Source Sans Pro SemiBold"/>
              </a:rPr>
              <a:t>DESIGN</a:t>
            </a:r>
            <a:endParaRPr sz="1400" b="0" i="0" u="none" strike="noStrike" cap="none" dirty="0">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l="25632" t="13823" r="25632" b="26974"/>
          <a:stretch/>
        </p:blipFill>
        <p:spPr>
          <a:xfrm>
            <a:off x="2136127" y="2148840"/>
            <a:ext cx="891768" cy="891768"/>
          </a:xfrm>
          <a:prstGeom prst="ellipse">
            <a:avLst/>
          </a:prstGeom>
          <a:noFill/>
          <a:ln>
            <a:noFill/>
          </a:ln>
        </p:spPr>
      </p:pic>
      <p:pic>
        <p:nvPicPr>
          <p:cNvPr id="195" name="Google Shape;195;p55"/>
          <p:cNvPicPr preferRelativeResize="0"/>
          <p:nvPr/>
        </p:nvPicPr>
        <p:blipFill rotWithShape="1">
          <a:blip r:embed="rId4">
            <a:alphaModFix/>
          </a:blip>
          <a:srcRect t="11610" b="16390"/>
          <a:stretch/>
        </p:blipFill>
        <p:spPr>
          <a:xfrm>
            <a:off x="3886200" y="2148840"/>
            <a:ext cx="891768" cy="891768"/>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2139644" y="4535323"/>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7642085" y="2150698"/>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9193566" y="2117001"/>
            <a:ext cx="900063" cy="90006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10754084" y="2121123"/>
            <a:ext cx="906673" cy="906673"/>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7644384" y="4535424"/>
            <a:ext cx="906673" cy="906673"/>
          </a:xfrm>
          <a:prstGeom prst="ellipse">
            <a:avLst/>
          </a:prstGeom>
          <a:noFill/>
          <a:ln>
            <a:noFill/>
          </a:ln>
        </p:spPr>
      </p:pic>
      <p:pic>
        <p:nvPicPr>
          <p:cNvPr id="201" name="Google Shape;201;p55"/>
          <p:cNvPicPr preferRelativeResize="0"/>
          <p:nvPr/>
        </p:nvPicPr>
        <p:blipFill rotWithShape="1">
          <a:blip r:embed="rId10">
            <a:alphaModFix/>
          </a:blip>
          <a:srcRect/>
          <a:stretch/>
        </p:blipFill>
        <p:spPr>
          <a:xfrm>
            <a:off x="9189720" y="4535424"/>
            <a:ext cx="906673" cy="906673"/>
          </a:xfrm>
          <a:prstGeom prst="ellipse">
            <a:avLst/>
          </a:prstGeom>
          <a:noFill/>
          <a:ln>
            <a:noFill/>
          </a:ln>
        </p:spPr>
      </p:pic>
      <p:sp>
        <p:nvSpPr>
          <p:cNvPr id="202" name="Google Shape;202;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dk2"/>
                </a:solidFill>
                <a:latin typeface="PT Serif"/>
                <a:ea typeface="PT Serif"/>
                <a:cs typeface="PT Serif"/>
                <a:sym typeface="PT Serif"/>
              </a:rPr>
              <a:t>Jordan White</a:t>
            </a:r>
            <a:br>
              <a:rPr lang="en-US" sz="1100" b="0" i="0" u="none" strike="noStrike" cap="none" dirty="0">
                <a:solidFill>
                  <a:srgbClr val="000000"/>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Dallas, TX</a:t>
            </a:r>
            <a:br>
              <a:rPr lang="en-US" sz="1100" b="0" i="0" u="none" strike="noStrike" cap="none" dirty="0">
                <a:solidFill>
                  <a:srgbClr val="000000"/>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Product Manager</a:t>
            </a:r>
            <a:endParaRPr sz="1100" b="0" i="0" u="none" strike="noStrike" cap="none" dirty="0">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3847615"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Tami Corson</a:t>
            </a:r>
            <a:endParaRPr sz="1100" b="1"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North Carolina</a:t>
            </a:r>
            <a:endParaRPr sz="1100" b="0" i="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Clinical SME / Scrum </a:t>
            </a:r>
            <a:endParaRPr sz="1100" b="0" i="0" u="none" strike="noStrike" cap="none" dirty="0">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Jeff Scheire</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MO Studio</a:t>
            </a:r>
            <a:endParaRPr sz="1100" b="0" i="0" u="none" strike="noStrike" cap="none" dirty="0">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Kevin London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Frog Design</a:t>
            </a:r>
            <a:endParaRPr sz="1100" b="0" i="0" u="none" strike="noStrike" cap="none" dirty="0">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Marcy Jacobs</a:t>
            </a:r>
            <a:endParaRPr sz="1100" b="1"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McKinsey &amp; Co</a:t>
            </a:r>
            <a:endParaRPr sz="1100" b="0" i="0" u="none" strike="noStrike" cap="none" dirty="0">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dk2"/>
                </a:solidFill>
                <a:latin typeface="PT Serif"/>
                <a:ea typeface="PT Serif"/>
                <a:cs typeface="PT Serif"/>
                <a:sym typeface="PT Serif"/>
              </a:rPr>
              <a:t>Carolyn Williams</a:t>
            </a:r>
            <a:br>
              <a:rPr lang="en-US" sz="1100" b="0" i="0" u="none" strike="noStrike" cap="none" dirty="0">
                <a:solidFill>
                  <a:srgbClr val="000000"/>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Chicago, IL</a:t>
            </a:r>
            <a:br>
              <a:rPr lang="en-US" sz="1100" b="0" i="0" u="none" strike="noStrike" cap="none" dirty="0">
                <a:solidFill>
                  <a:srgbClr val="000000"/>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Experience Designer</a:t>
            </a:r>
            <a:endParaRPr sz="1100" b="0" i="0" u="none" strike="noStrike" cap="none" dirty="0">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Carl Dickerson</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Atlanta, GA</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Content Strategist and Plain Language Content Creator</a:t>
            </a:r>
            <a:endParaRPr sz="1100" b="0" i="0" u="none" strike="noStrike" cap="none" dirty="0">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Thomas McCue </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Oak Park, IL</a:t>
            </a:r>
            <a:br>
              <a:rPr lang="en-US" sz="1100" b="0" i="0" u="none" strike="noStrike" cap="none" dirty="0">
                <a:solidFill>
                  <a:schemeClr val="dk2"/>
                </a:solidFill>
                <a:latin typeface="Source Sans Pro"/>
                <a:ea typeface="Source Sans Pro"/>
                <a:cs typeface="Source Sans Pro"/>
                <a:sym typeface="Source Sans Pro"/>
              </a:rPr>
            </a:br>
            <a:r>
              <a:rPr lang="en-US" sz="1100" b="0" i="0" u="none" strike="noStrike" cap="none" dirty="0">
                <a:solidFill>
                  <a:schemeClr val="dk2"/>
                </a:solidFill>
                <a:latin typeface="Source Sans Pro"/>
                <a:ea typeface="Source Sans Pro"/>
                <a:cs typeface="Source Sans Pro"/>
                <a:sym typeface="Source Sans Pro"/>
              </a:rPr>
              <a:t>Principal Designer Director</a:t>
            </a:r>
            <a:endParaRPr sz="1100" b="0" i="0" u="none" strike="noStrike" cap="none" dirty="0">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Will Reynolds </a:t>
            </a:r>
            <a:br>
              <a:rPr lang="en-US" sz="1100" b="0" i="0" u="none" strike="noStrike" cap="none" dirty="0">
                <a:solidFill>
                  <a:schemeClr val="dk2"/>
                </a:solidFill>
                <a:latin typeface="PT Serif"/>
                <a:ea typeface="PT Serif"/>
                <a:cs typeface="PT Serif"/>
                <a:sym typeface="PT Serif"/>
              </a:rPr>
            </a:br>
            <a:r>
              <a:rPr lang="en-US" sz="1100" b="0" i="0" u="none" strike="noStrike" cap="none" dirty="0">
                <a:solidFill>
                  <a:schemeClr val="dk2"/>
                </a:solidFill>
                <a:latin typeface="Source Sans Pro"/>
                <a:ea typeface="Source Sans Pro"/>
                <a:cs typeface="Source Sans Pro"/>
                <a:sym typeface="Source Sans Pro"/>
              </a:rPr>
              <a:t>SERVE Advisory</a:t>
            </a:r>
            <a:endParaRPr sz="1100" b="0" i="0" u="none" strike="noStrike" cap="none" dirty="0">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dirty="0">
                <a:solidFill>
                  <a:schemeClr val="dk2"/>
                </a:solidFill>
                <a:latin typeface="PT Serif"/>
                <a:ea typeface="PT Serif"/>
                <a:cs typeface="PT Serif"/>
                <a:sym typeface="PT Serif"/>
              </a:rPr>
              <a:t>Ben Morris</a:t>
            </a:r>
            <a:endParaRPr sz="110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dirty="0">
                <a:solidFill>
                  <a:schemeClr val="dk2"/>
                </a:solidFill>
                <a:latin typeface="Source Sans Pro"/>
                <a:ea typeface="Source Sans Pro"/>
                <a:cs typeface="Source Sans Pro"/>
                <a:sym typeface="Source Sans Pro"/>
              </a:rPr>
              <a:t>Pluribus Digital</a:t>
            </a:r>
            <a:endParaRPr sz="1100" b="0" i="0" u="none" strike="noStrike" cap="none" dirty="0">
              <a:solidFill>
                <a:schemeClr val="dk2"/>
              </a:solidFill>
              <a:latin typeface="Source Sans Pro"/>
              <a:ea typeface="Source Sans Pro"/>
              <a:cs typeface="Source Sans Pro"/>
              <a:sym typeface="Source Sans Pro"/>
            </a:endParaRPr>
          </a:p>
        </p:txBody>
      </p:sp>
      <p:cxnSp>
        <p:nvCxnSpPr>
          <p:cNvPr id="212" name="Google Shape;212;p55"/>
          <p:cNvCxnSpPr/>
          <p:nvPr/>
        </p:nvCxnSpPr>
        <p:spPr>
          <a:xfrm>
            <a:off x="7108793" y="1366372"/>
            <a:ext cx="14242" cy="5043896"/>
          </a:xfrm>
          <a:prstGeom prst="straightConnector1">
            <a:avLst/>
          </a:prstGeom>
          <a:noFill/>
          <a:ln w="12700" cap="flat" cmpd="sng">
            <a:solidFill>
              <a:srgbClr val="C7C7C7"/>
            </a:solidFill>
            <a:prstDash val="solid"/>
            <a:miter lim="800000"/>
            <a:headEnd type="none" w="sm" len="sm"/>
            <a:tailEnd type="none" w="sm" len="sm"/>
          </a:ln>
        </p:spPr>
      </p:cxnSp>
      <p:sp>
        <p:nvSpPr>
          <p:cNvPr id="213" name="Google Shape;213;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dk2"/>
                </a:solidFill>
                <a:latin typeface="PT Serif"/>
                <a:ea typeface="PT Serif"/>
                <a:cs typeface="PT Serif"/>
                <a:sym typeface="PT Serif"/>
              </a:rPr>
              <a:t>Munish Sikka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Source Sans Pro"/>
                <a:ea typeface="Source Sans Pro"/>
                <a:cs typeface="Source Sans Pro"/>
                <a:sym typeface="Source Sans Pro"/>
              </a:rPr>
              <a:t>Washington DC</a:t>
            </a:r>
            <a:endParaRPr sz="1100" b="0" i="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Source Sans Pro"/>
                <a:ea typeface="Source Sans Pro"/>
                <a:cs typeface="Source Sans Pro"/>
                <a:sym typeface="Source Sans Pro"/>
              </a:rPr>
              <a:t>Product Lead</a:t>
            </a:r>
            <a:endParaRPr sz="1100" b="0" i="0" u="none" strike="noStrike" cap="none" dirty="0">
              <a:solidFill>
                <a:schemeClr val="dk2"/>
              </a:solidFill>
              <a:latin typeface="Source Sans Pro"/>
              <a:ea typeface="Source Sans Pro"/>
              <a:cs typeface="Source Sans Pro"/>
              <a:sym typeface="Source Sans Pro"/>
            </a:endParaRPr>
          </a:p>
        </p:txBody>
      </p:sp>
      <p:pic>
        <p:nvPicPr>
          <p:cNvPr id="214" name="Google Shape;214;p55"/>
          <p:cNvPicPr preferRelativeResize="0"/>
          <p:nvPr/>
        </p:nvPicPr>
        <p:blipFill rotWithShape="1">
          <a:blip r:embed="rId11">
            <a:alphaModFix/>
          </a:blip>
          <a:srcRect l="14184" t="16337" r="8959" b="12605"/>
          <a:stretch/>
        </p:blipFill>
        <p:spPr>
          <a:xfrm>
            <a:off x="447147" y="2148419"/>
            <a:ext cx="891768" cy="920424"/>
          </a:xfrm>
          <a:prstGeom prst="flowChartConnector">
            <a:avLst/>
          </a:prstGeom>
          <a:noFill/>
          <a:ln>
            <a:noFill/>
          </a:ln>
        </p:spPr>
      </p:pic>
      <p:pic>
        <p:nvPicPr>
          <p:cNvPr id="215" name="Google Shape;215;p55" descr="A person with a beard&#10;&#10;Description automatically generated with low confidence"/>
          <p:cNvPicPr preferRelativeResize="0"/>
          <p:nvPr/>
        </p:nvPicPr>
        <p:blipFill rotWithShape="1">
          <a:blip r:embed="rId12">
            <a:alphaModFix/>
          </a:blip>
          <a:srcRect l="14160" r="14004"/>
          <a:stretch/>
        </p:blipFill>
        <p:spPr>
          <a:xfrm>
            <a:off x="10753344" y="4535424"/>
            <a:ext cx="880529" cy="908764"/>
          </a:xfrm>
          <a:prstGeom prst="flowChartConnector">
            <a:avLst/>
          </a:prstGeom>
          <a:noFill/>
          <a:ln>
            <a:noFill/>
          </a:ln>
        </p:spPr>
      </p:pic>
      <p:sp>
        <p:nvSpPr>
          <p:cNvPr id="216" name="Google Shape;216;p55"/>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dirty="0">
                <a:solidFill>
                  <a:schemeClr val="dk2"/>
                </a:solidFill>
                <a:latin typeface="PT Serif"/>
                <a:ea typeface="PT Serif"/>
                <a:cs typeface="PT Serif"/>
                <a:sym typeface="PT Serif"/>
              </a:rPr>
              <a:t>Travis Hoffmann</a:t>
            </a:r>
            <a:endParaRPr sz="1050" b="0" i="0" u="none" strike="noStrike" cap="none" dirty="0">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dirty="0">
                <a:solidFill>
                  <a:schemeClr val="dk2"/>
                </a:solidFill>
                <a:latin typeface="Source Sans Pro"/>
                <a:ea typeface="Source Sans Pro"/>
                <a:cs typeface="Source Sans Pro"/>
                <a:sym typeface="Source Sans Pro"/>
              </a:rPr>
              <a:t>MO Studio</a:t>
            </a:r>
            <a:endParaRPr sz="1050" b="0" i="0" u="none" strike="noStrike" cap="none" dirty="0">
              <a:solidFill>
                <a:schemeClr val="dk2"/>
              </a:solidFill>
              <a:latin typeface="Source Sans Pro"/>
              <a:ea typeface="Source Sans Pro"/>
              <a:cs typeface="Source Sans Pro"/>
              <a:sym typeface="Source Sans Pro"/>
            </a:endParaRPr>
          </a:p>
        </p:txBody>
      </p:sp>
      <p:sp>
        <p:nvSpPr>
          <p:cNvPr id="217" name="Google Shape;217;p55"/>
          <p:cNvSpPr txBox="1"/>
          <p:nvPr/>
        </p:nvSpPr>
        <p:spPr>
          <a:xfrm>
            <a:off x="5590936" y="3183700"/>
            <a:ext cx="151785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chemeClr val="dk2"/>
                </a:solidFill>
                <a:latin typeface="PT Serif"/>
                <a:ea typeface="PT Serif"/>
                <a:cs typeface="PT Serif"/>
                <a:sym typeface="PT Serif"/>
              </a:rPr>
              <a:t>Shashank Khandelwal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Source Sans Pro"/>
                <a:ea typeface="Source Sans Pro"/>
                <a:cs typeface="Source Sans Pro"/>
                <a:sym typeface="Source Sans Pro"/>
              </a:rPr>
              <a:t>Rockville, MD</a:t>
            </a:r>
            <a:endParaRPr sz="1100" b="0" i="0" u="none" strike="noStrike" cap="none" dirty="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Source Sans Pro"/>
                <a:ea typeface="Source Sans Pro"/>
                <a:cs typeface="Source Sans Pro"/>
                <a:sym typeface="Source Sans Pro"/>
              </a:rPr>
              <a:t>Tech Lead</a:t>
            </a:r>
            <a:endParaRPr sz="1400" b="0" i="0" u="none" strike="noStrike" cap="none" dirty="0">
              <a:solidFill>
                <a:srgbClr val="000000"/>
              </a:solidFill>
              <a:latin typeface="Arial"/>
              <a:ea typeface="Arial"/>
              <a:cs typeface="Arial"/>
              <a:sym typeface="Arial"/>
            </a:endParaRPr>
          </a:p>
        </p:txBody>
      </p:sp>
      <p:pic>
        <p:nvPicPr>
          <p:cNvPr id="218" name="Google Shape;218;p55" descr="A person with a beard&#10;&#10;Description automatically generated with low confidence"/>
          <p:cNvPicPr preferRelativeResize="0"/>
          <p:nvPr/>
        </p:nvPicPr>
        <p:blipFill rotWithShape="1">
          <a:blip r:embed="rId13">
            <a:alphaModFix/>
          </a:blip>
          <a:srcRect r="213" b="21596"/>
          <a:stretch/>
        </p:blipFill>
        <p:spPr>
          <a:xfrm>
            <a:off x="5602138" y="2150428"/>
            <a:ext cx="900063" cy="942943"/>
          </a:xfrm>
          <a:prstGeom prst="flowChartConnector">
            <a:avLst/>
          </a:prstGeom>
          <a:noFill/>
          <a:ln>
            <a:noFill/>
          </a:ln>
        </p:spPr>
      </p:pic>
      <p:pic>
        <p:nvPicPr>
          <p:cNvPr id="219" name="Google Shape;219;p55" descr="A person wearing sunglasses&#10;&#10;Description automatically generated with medium confidence"/>
          <p:cNvPicPr preferRelativeResize="0"/>
          <p:nvPr/>
        </p:nvPicPr>
        <p:blipFill rotWithShape="1">
          <a:blip r:embed="rId14">
            <a:alphaModFix/>
          </a:blip>
          <a:srcRect/>
          <a:stretch/>
        </p:blipFill>
        <p:spPr>
          <a:xfrm>
            <a:off x="3885409" y="4533836"/>
            <a:ext cx="841059" cy="910240"/>
          </a:xfrm>
          <a:prstGeom prst="flowChartConnector">
            <a:avLst/>
          </a:prstGeom>
          <a:noFill/>
          <a:ln>
            <a:noFill/>
          </a:ln>
        </p:spPr>
      </p:pic>
      <p:pic>
        <p:nvPicPr>
          <p:cNvPr id="220" name="Google Shape;220;p55" descr="A picture containing person, person&#10;&#10;Description automatically generated"/>
          <p:cNvPicPr preferRelativeResize="0"/>
          <p:nvPr/>
        </p:nvPicPr>
        <p:blipFill rotWithShape="1">
          <a:blip r:embed="rId15">
            <a:alphaModFix/>
          </a:blip>
          <a:srcRect l="13914" r="13415" b="48591"/>
          <a:stretch/>
        </p:blipFill>
        <p:spPr>
          <a:xfrm>
            <a:off x="448056" y="4535424"/>
            <a:ext cx="1024121" cy="9371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Preview of Sprint 4</a:t>
            </a:r>
            <a:endParaRPr dirty="0"/>
          </a:p>
        </p:txBody>
      </p:sp>
      <p:sp>
        <p:nvSpPr>
          <p:cNvPr id="671" name="Google Shape;671;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3 DEMO</a:t>
            </a:r>
            <a:endParaRPr dirty="0"/>
          </a:p>
        </p:txBody>
      </p:sp>
      <p:sp>
        <p:nvSpPr>
          <p:cNvPr id="672" name="Google Shape;672;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dirty="0"/>
          </a:p>
        </p:txBody>
      </p:sp>
      <p:sp>
        <p:nvSpPr>
          <p:cNvPr id="673" name="Google Shape;673;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7"/>
        <p:cNvGrpSpPr/>
        <p:nvPr/>
      </p:nvGrpSpPr>
      <p:grpSpPr>
        <a:xfrm>
          <a:off x="0" y="0"/>
          <a:ext cx="0" cy="0"/>
          <a:chOff x="0" y="0"/>
          <a:chExt cx="0" cy="0"/>
        </a:xfrm>
      </p:grpSpPr>
      <p:graphicFrame>
        <p:nvGraphicFramePr>
          <p:cNvPr id="678" name="Google Shape;678;p68"/>
          <p:cNvGraphicFramePr/>
          <p:nvPr/>
        </p:nvGraphicFramePr>
        <p:xfrm>
          <a:off x="435089" y="1888500"/>
          <a:ext cx="2583075" cy="551375"/>
        </p:xfrm>
        <a:graphic>
          <a:graphicData uri="http://schemas.openxmlformats.org/drawingml/2006/table">
            <a:tbl>
              <a:tblPr firstRow="1" bandRow="1">
                <a:noFill/>
                <a:tableStyleId>{84539873-6B60-458C-94DC-300AA84E7DF1}</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latin typeface="Source Sans Pro"/>
                          <a:ea typeface="Source Sans Pro"/>
                          <a:cs typeface="Source Sans Pro"/>
                          <a:sym typeface="Source Sans Pro"/>
                        </a:rPr>
                        <a:t>Next sprint demo:</a:t>
                      </a:r>
                      <a:r>
                        <a:rPr lang="en-US" sz="1200" b="1" i="0" u="none" strike="noStrike" cap="none" dirty="0">
                          <a:solidFill>
                            <a:schemeClr val="dk2"/>
                          </a:solidFill>
                          <a:latin typeface="Source Sans Pro"/>
                          <a:ea typeface="Source Sans Pro"/>
                          <a:cs typeface="Source Sans Pro"/>
                          <a:sym typeface="Source Sans Pro"/>
                        </a:rPr>
                        <a:t> </a:t>
                      </a:r>
                      <a:r>
                        <a:rPr lang="en-US" sz="1200" b="0" i="0" u="none" strike="noStrike" cap="none" dirty="0">
                          <a:solidFill>
                            <a:schemeClr val="dk2"/>
                          </a:solidFill>
                          <a:latin typeface="Source Sans Pro"/>
                          <a:ea typeface="Source Sans Pro"/>
                          <a:cs typeface="Source Sans Pro"/>
                          <a:sym typeface="Source Sans Pro"/>
                        </a:rPr>
                        <a:t>June 14th  </a:t>
                      </a:r>
                      <a:endParaRPr sz="1400" u="none" strike="noStrike" cap="none" dirty="0"/>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79" name="Google Shape;679;p68"/>
          <p:cNvCxnSpPr/>
          <p:nvPr/>
        </p:nvCxnSpPr>
        <p:spPr>
          <a:xfrm>
            <a:off x="3389466" y="5239500"/>
            <a:ext cx="8085503" cy="0"/>
          </a:xfrm>
          <a:prstGeom prst="straightConnector1">
            <a:avLst/>
          </a:prstGeom>
          <a:noFill/>
          <a:ln w="9525" cap="flat" cmpd="sng">
            <a:solidFill>
              <a:srgbClr val="747C74"/>
            </a:solidFill>
            <a:prstDash val="dot"/>
            <a:round/>
            <a:headEnd type="none" w="sm" len="sm"/>
            <a:tailEnd type="none" w="sm" len="sm"/>
          </a:ln>
        </p:spPr>
      </p:cxnSp>
      <p:cxnSp>
        <p:nvCxnSpPr>
          <p:cNvPr id="680" name="Google Shape;680;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81" name="Google Shape;681;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dirty="0">
                <a:solidFill>
                  <a:schemeClr val="dk1"/>
                </a:solidFill>
                <a:latin typeface="PT Serif"/>
                <a:ea typeface="PT Serif"/>
                <a:cs typeface="PT Serif"/>
                <a:sym typeface="PT Serif"/>
              </a:rPr>
              <a:t>Sprint 4 of Health Hub will focus on </a:t>
            </a:r>
            <a:endParaRPr sz="1400" b="0" i="0" u="none" strike="noStrike" cap="none" dirty="0">
              <a:solidFill>
                <a:srgbClr val="000000"/>
              </a:solidFill>
              <a:latin typeface="Arial"/>
              <a:ea typeface="Arial"/>
              <a:cs typeface="Arial"/>
              <a:sym typeface="Arial"/>
            </a:endParaRPr>
          </a:p>
        </p:txBody>
      </p:sp>
      <p:sp>
        <p:nvSpPr>
          <p:cNvPr id="682" name="Google Shape;682;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dirty="0">
                <a:solidFill>
                  <a:schemeClr val="dk2"/>
                </a:solidFill>
                <a:latin typeface="PT Serif"/>
                <a:ea typeface="PT Serif"/>
                <a:cs typeface="PT Serif"/>
                <a:sym typeface="PT Serif"/>
              </a:rPr>
              <a:t>*Stories subject to change during Sprint planning</a:t>
            </a:r>
            <a:endParaRPr sz="1400" b="0" i="0" u="none" strike="noStrike" cap="none" dirty="0">
              <a:solidFill>
                <a:srgbClr val="000000"/>
              </a:solidFill>
              <a:latin typeface="Arial"/>
              <a:ea typeface="Arial"/>
              <a:cs typeface="Arial"/>
              <a:sym typeface="Arial"/>
            </a:endParaRPr>
          </a:p>
        </p:txBody>
      </p:sp>
      <p:sp>
        <p:nvSpPr>
          <p:cNvPr id="683" name="Google Shape;683;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dirty="0">
              <a:latin typeface="Source Sans Pro"/>
              <a:ea typeface="Source Sans Pro"/>
              <a:cs typeface="Source Sans Pro"/>
              <a:sym typeface="Source Sans Pro"/>
            </a:endParaRPr>
          </a:p>
        </p:txBody>
      </p:sp>
      <p:sp>
        <p:nvSpPr>
          <p:cNvPr id="684" name="Google Shape;684;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Preview of Sprint 4 – Health Hub</a:t>
            </a:r>
            <a:endParaRPr sz="1800" b="0" i="0" u="none" strike="noStrike" cap="none" dirty="0">
              <a:solidFill>
                <a:schemeClr val="dk1"/>
              </a:solidFill>
              <a:latin typeface="Calibri"/>
              <a:ea typeface="Calibri"/>
              <a:cs typeface="Calibri"/>
              <a:sym typeface="Calibri"/>
            </a:endParaRPr>
          </a:p>
        </p:txBody>
      </p:sp>
      <p:sp>
        <p:nvSpPr>
          <p:cNvPr id="685" name="Google Shape;685;p68"/>
          <p:cNvSpPr txBox="1"/>
          <p:nvPr/>
        </p:nvSpPr>
        <p:spPr>
          <a:xfrm>
            <a:off x="4079356" y="2532900"/>
            <a:ext cx="6213900" cy="1615827"/>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latin typeface="PT Serif"/>
                <a:ea typeface="PT Serif"/>
                <a:cs typeface="PT Serif"/>
                <a:sym typeface="PT Serif"/>
              </a:rPr>
              <a:t>Starting Treejack Testing</a:t>
            </a:r>
            <a:endParaRPr sz="1600" dirty="0">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latin typeface="PT Serif"/>
                <a:ea typeface="PT Serif"/>
                <a:cs typeface="PT Serif"/>
                <a:sym typeface="PT Serif"/>
              </a:rPr>
              <a:t>Brainstorm next steps post-tree-tests</a:t>
            </a:r>
            <a:endParaRPr sz="1600" dirty="0">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latin typeface="PT Serif"/>
                <a:ea typeface="PT Serif"/>
                <a:cs typeface="PT Serif"/>
                <a:sym typeface="PT Serif"/>
              </a:rPr>
              <a:t>Test response monitoring</a:t>
            </a:r>
            <a:endParaRPr sz="1600" b="0" i="0" u="none" strike="noStrike" cap="none" dirty="0">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latin typeface="PT Serif"/>
                <a:ea typeface="PT Serif"/>
                <a:cs typeface="PT Serif"/>
                <a:sym typeface="PT Serif"/>
              </a:rPr>
              <a:t>Draft prototypes of base and hypotheses for qualitative research</a:t>
            </a:r>
            <a:endParaRPr sz="1600" dirty="0">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latin typeface="PT Serif"/>
                <a:ea typeface="PT Serif"/>
                <a:cs typeface="PT Serif"/>
                <a:sym typeface="PT Serif"/>
              </a:rPr>
              <a:t>Roadmap detail resolution</a:t>
            </a:r>
            <a:endParaRPr sz="1600" b="0" i="0" u="none" strike="noStrike" cap="none" dirty="0">
              <a:solidFill>
                <a:srgbClr val="000000"/>
              </a:solidFill>
              <a:latin typeface="PT Serif"/>
              <a:ea typeface="PT Serif"/>
              <a:cs typeface="PT Serif"/>
              <a:sym typeface="PT Serif"/>
            </a:endParaRPr>
          </a:p>
        </p:txBody>
      </p:sp>
      <p:sp>
        <p:nvSpPr>
          <p:cNvPr id="686" name="Google Shape;686;p68"/>
          <p:cNvSpPr txBox="1"/>
          <p:nvPr/>
        </p:nvSpPr>
        <p:spPr>
          <a:xfrm>
            <a:off x="3586659" y="2176674"/>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HEALTH HUB</a:t>
            </a:r>
            <a:endParaRPr sz="1400" b="0" i="0" u="none" strike="noStrike" cap="none" dirty="0">
              <a:solidFill>
                <a:srgbClr val="000000"/>
              </a:solidFill>
              <a:latin typeface="Arial"/>
              <a:ea typeface="Arial"/>
              <a:cs typeface="Arial"/>
              <a:sym typeface="Arial"/>
            </a:endParaRPr>
          </a:p>
        </p:txBody>
      </p:sp>
      <p:sp>
        <p:nvSpPr>
          <p:cNvPr id="687" name="Google Shape;687;p68"/>
          <p:cNvSpPr txBox="1"/>
          <p:nvPr/>
        </p:nvSpPr>
        <p:spPr>
          <a:xfrm>
            <a:off x="4079356" y="4610521"/>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solidFill>
                  <a:schemeClr val="dk1"/>
                </a:solidFill>
                <a:latin typeface="PT Serif"/>
                <a:ea typeface="PT Serif"/>
                <a:cs typeface="PT Serif"/>
                <a:sym typeface="PT Serif"/>
              </a:rPr>
              <a:t>Dark launch (pending 508 resolution)</a:t>
            </a:r>
            <a:endParaRPr sz="1600" b="0" i="0" u="none" strike="noStrike" cap="none" dirty="0">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dirty="0">
                <a:solidFill>
                  <a:schemeClr val="dk1"/>
                </a:solidFill>
                <a:latin typeface="PT Serif"/>
                <a:ea typeface="PT Serif"/>
                <a:cs typeface="PT Serif"/>
                <a:sym typeface="PT Serif"/>
              </a:rPr>
              <a:t>UAT</a:t>
            </a:r>
            <a:endParaRPr sz="1600" b="0" i="0" u="none" strike="noStrike" cap="none" dirty="0">
              <a:solidFill>
                <a:schemeClr val="dk1"/>
              </a:solidFill>
              <a:latin typeface="PT Serif"/>
              <a:ea typeface="PT Serif"/>
              <a:cs typeface="PT Serif"/>
              <a:sym typeface="PT Serif"/>
            </a:endParaRPr>
          </a:p>
        </p:txBody>
      </p:sp>
      <p:sp>
        <p:nvSpPr>
          <p:cNvPr id="688" name="Google Shape;688;p68"/>
          <p:cNvSpPr txBox="1"/>
          <p:nvPr/>
        </p:nvSpPr>
        <p:spPr>
          <a:xfrm>
            <a:off x="3557133" y="4309607"/>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1095-B</a:t>
            </a:r>
            <a:endParaRPr sz="1400" b="0" i="0" u="none" strike="noStrike" cap="none" dirty="0">
              <a:solidFill>
                <a:srgbClr val="000000"/>
              </a:solidFill>
              <a:latin typeface="Arial"/>
              <a:ea typeface="Arial"/>
              <a:cs typeface="Arial"/>
              <a:sym typeface="Arial"/>
            </a:endParaRPr>
          </a:p>
        </p:txBody>
      </p:sp>
      <p:sp>
        <p:nvSpPr>
          <p:cNvPr id="689" name="Google Shape;689;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dirty="0"/>
              <a:t>Appendix</a:t>
            </a:r>
            <a:endParaRPr dirty="0"/>
          </a:p>
        </p:txBody>
      </p:sp>
      <p:sp>
        <p:nvSpPr>
          <p:cNvPr id="695" name="Google Shape;695;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dirty="0"/>
              <a:t>SPRINT 3 DEMO</a:t>
            </a:r>
            <a:endParaRPr dirty="0"/>
          </a:p>
        </p:txBody>
      </p:sp>
      <p:sp>
        <p:nvSpPr>
          <p:cNvPr id="696" name="Google Shape;696;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dirty="0"/>
          </a:p>
        </p:txBody>
      </p:sp>
      <p:sp>
        <p:nvSpPr>
          <p:cNvPr id="697" name="Google Shape;697;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 (1 of 2)</a:t>
            </a:r>
            <a:endParaRPr dirty="0"/>
          </a:p>
        </p:txBody>
      </p:sp>
      <p:graphicFrame>
        <p:nvGraphicFramePr>
          <p:cNvPr id="703" name="Google Shape;703;p28"/>
          <p:cNvGraphicFramePr/>
          <p:nvPr/>
        </p:nvGraphicFramePr>
        <p:xfrm>
          <a:off x="405935" y="1240033"/>
          <a:ext cx="3000000" cy="3000000"/>
        </p:xfrm>
        <a:graphic>
          <a:graphicData uri="http://schemas.openxmlformats.org/drawingml/2006/table">
            <a:tbl>
              <a:tblPr>
                <a:noFill/>
                <a:tableStyleId>{D8438B3E-605E-4AED-81B3-804889D6A5BE}</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RISK AND IMPACT</a:t>
                      </a:r>
                      <a:endParaRPr sz="1400" u="none" strike="noStrike" cap="none" dirty="0"/>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MITIGATION STRATEGY</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DATE</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STATUS</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NOTES</a:t>
                      </a:r>
                      <a:endParaRPr sz="1400" u="none" strike="noStrike" cap="none" dirty="0"/>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ENTERED</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CLOSED</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dirty="0">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dirty="0">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dirty="0"/>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1/20/22</a:t>
                      </a:r>
                      <a:endParaRPr sz="1100" u="none" strike="noStrike" cap="none" dirty="0">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2/11/22</a:t>
                      </a:r>
                      <a:endParaRPr sz="1400" u="none" strike="noStrike" cap="none" dirty="0"/>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dirty="0">
                          <a:solidFill>
                            <a:schemeClr val="dk2"/>
                          </a:solidFill>
                          <a:latin typeface="Source Sans Pro"/>
                          <a:ea typeface="Source Sans Pro"/>
                          <a:cs typeface="Source Sans Pro"/>
                          <a:sym typeface="Source Sans Pro"/>
                        </a:rPr>
                        <a:t>VA Business Owner clarified that IRS review is not needed</a:t>
                      </a:r>
                      <a:endParaRPr sz="1400" u="none" strike="noStrike" cap="none" dirty="0"/>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3/2/22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5/17/22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Launch blocker</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3/1/22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3/24/22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S3 bucket now in place. Risk resolved.</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3/2/22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3/25/22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03/04/22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3/8/22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URL confirmed 3/7 EOD; IA review now closed </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3/10/22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04" name="Google Shape;704;p28"/>
          <p:cNvGrpSpPr/>
          <p:nvPr/>
        </p:nvGrpSpPr>
        <p:grpSpPr>
          <a:xfrm>
            <a:off x="419100" y="1427054"/>
            <a:ext cx="11353099" cy="230697"/>
            <a:chOff x="419100" y="1737020"/>
            <a:chExt cx="11353099" cy="230697"/>
          </a:xfrm>
        </p:grpSpPr>
        <p:cxnSp>
          <p:nvCxnSpPr>
            <p:cNvPr id="705" name="Google Shape;705;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706" name="Google Shape;706;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707" name="Google Shape;707;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dirty="0">
              <a:solidFill>
                <a:srgbClr val="000000"/>
              </a:solidFill>
              <a:latin typeface="PT Serif"/>
              <a:ea typeface="PT Serif"/>
              <a:cs typeface="PT Serif"/>
              <a:sym typeface="PT Serif"/>
            </a:endParaRPr>
          </a:p>
        </p:txBody>
      </p:sp>
      <p:sp>
        <p:nvSpPr>
          <p:cNvPr id="708" name="Google Shape;708;p28"/>
          <p:cNvSpPr/>
          <p:nvPr/>
        </p:nvSpPr>
        <p:spPr>
          <a:xfrm>
            <a:off x="9081573" y="2445569"/>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09" name="Google Shape;709;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0" name="Google Shape;710;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1" name="Google Shape;711;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2" name="Google Shape;712;p28"/>
          <p:cNvSpPr/>
          <p:nvPr/>
        </p:nvSpPr>
        <p:spPr>
          <a:xfrm>
            <a:off x="9081573" y="6135162"/>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3" name="Google Shape;713;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14" name="Google Shape;714;p28"/>
          <p:cNvSpPr txBox="1"/>
          <p:nvPr/>
        </p:nvSpPr>
        <p:spPr>
          <a:xfrm>
            <a:off x="6569242" y="246647"/>
            <a:ext cx="3645569" cy="30777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Munish to review and update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g12f1c5688cb_3_0"/>
          <p:cNvSpPr txBox="1">
            <a:spLocks noGrp="1"/>
          </p:cNvSpPr>
          <p:nvPr>
            <p:ph type="title"/>
          </p:nvPr>
        </p:nvSpPr>
        <p:spPr>
          <a:xfrm>
            <a:off x="319486" y="37349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Project risks and mitigation strategies (2 of 2)</a:t>
            </a:r>
            <a:endParaRPr dirty="0"/>
          </a:p>
        </p:txBody>
      </p:sp>
      <p:graphicFrame>
        <p:nvGraphicFramePr>
          <p:cNvPr id="720" name="Google Shape;720;g12f1c5688cb_3_0"/>
          <p:cNvGraphicFramePr/>
          <p:nvPr/>
        </p:nvGraphicFramePr>
        <p:xfrm>
          <a:off x="405935" y="1240033"/>
          <a:ext cx="3000000" cy="3000000"/>
        </p:xfrm>
        <a:graphic>
          <a:graphicData uri="http://schemas.openxmlformats.org/drawingml/2006/table">
            <a:tbl>
              <a:tblPr>
                <a:noFill/>
                <a:tableStyleId>{D8438B3E-605E-4AED-81B3-804889D6A5BE}</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RISK AND IMPACT</a:t>
                      </a:r>
                      <a:endParaRPr sz="1400" u="none" strike="noStrike" cap="none" dirty="0"/>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MITIGATION STRATEGY</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DATE</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STATUS</a:t>
                      </a:r>
                      <a:endParaRPr sz="1400" u="none" strike="noStrike" cap="none" dirty="0"/>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NOTES</a:t>
                      </a:r>
                      <a:endParaRPr sz="1400" u="none" strike="noStrike" cap="none" dirty="0"/>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ENTERED</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dirty="0">
                          <a:solidFill>
                            <a:schemeClr val="accent1"/>
                          </a:solidFill>
                          <a:latin typeface="Source Sans Pro SemiBold"/>
                          <a:ea typeface="Source Sans Pro SemiBold"/>
                          <a:cs typeface="Source Sans Pro SemiBold"/>
                          <a:sym typeface="Source Sans Pro SemiBold"/>
                        </a:rPr>
                        <a:t>CLOSED</a:t>
                      </a:r>
                      <a:endParaRPr sz="1400" u="none" strike="noStrike" cap="none" dirty="0"/>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dirty="0">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dirty="0">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dirty="0"/>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5/16/22</a:t>
                      </a:r>
                      <a:endParaRPr sz="1100" u="none" strike="noStrike" cap="none" dirty="0">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dirty="0">
                          <a:solidFill>
                            <a:schemeClr val="dk2"/>
                          </a:solidFill>
                          <a:latin typeface="Source Sans Pro"/>
                          <a:ea typeface="Source Sans Pro"/>
                          <a:cs typeface="Source Sans Pro"/>
                          <a:sym typeface="Source Sans Pro"/>
                        </a:rPr>
                        <a:t>5/26/22</a:t>
                      </a:r>
                      <a:endParaRPr sz="1400" u="none" strike="noStrike" cap="none" dirty="0"/>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dirty="0"/>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HEC Legal review required for 1095-B Opt-in</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dirty="0">
                          <a:solidFill>
                            <a:schemeClr val="dk2"/>
                          </a:solidFill>
                          <a:latin typeface="Source Sans Pro"/>
                          <a:ea typeface="Source Sans Pro"/>
                          <a:cs typeface="Source Sans Pro"/>
                          <a:sym typeface="Source Sans Pro"/>
                        </a:rPr>
                        <a:t>Opt-in is being built by VA Profile team</a:t>
                      </a:r>
                      <a:endParaRPr sz="1050" u="none" strike="noStrike" cap="none" dirty="0">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3/2/22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5/17/22</a:t>
                      </a:r>
                      <a:endParaRPr sz="1100" u="none" strike="noStrike" cap="none" dirty="0">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dirty="0">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solidFill>
                            <a:schemeClr val="dk2"/>
                          </a:solidFill>
                          <a:latin typeface="Source Sans Pro"/>
                          <a:ea typeface="Source Sans Pro"/>
                          <a:cs typeface="Source Sans Pro"/>
                          <a:sym typeface="Source Sans Pro"/>
                        </a:rPr>
                        <a:t>Post-MVP enhancement blocker</a:t>
                      </a:r>
                      <a:endParaRPr sz="1100" u="none" strike="noStrike" cap="none" dirty="0">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21" name="Google Shape;721;g12f1c5688cb_3_0"/>
          <p:cNvGrpSpPr/>
          <p:nvPr/>
        </p:nvGrpSpPr>
        <p:grpSpPr>
          <a:xfrm>
            <a:off x="419100" y="1427054"/>
            <a:ext cx="11353200" cy="230725"/>
            <a:chOff x="419100" y="1737020"/>
            <a:chExt cx="11353200" cy="230725"/>
          </a:xfrm>
        </p:grpSpPr>
        <p:cxnSp>
          <p:nvCxnSpPr>
            <p:cNvPr id="722" name="Google Shape;722;g12f1c5688cb_3_0"/>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23" name="Google Shape;723;g12f1c5688cb_3_0"/>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24" name="Google Shape;724;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dirty="0">
              <a:solidFill>
                <a:srgbClr val="000000"/>
              </a:solidFill>
              <a:latin typeface="PT Serif"/>
              <a:ea typeface="PT Serif"/>
              <a:cs typeface="PT Serif"/>
              <a:sym typeface="PT Serif"/>
            </a:endParaRPr>
          </a:p>
        </p:txBody>
      </p:sp>
      <p:sp>
        <p:nvSpPr>
          <p:cNvPr id="725" name="Google Shape;725;g12f1c5688cb_3_0"/>
          <p:cNvSpPr/>
          <p:nvPr/>
        </p:nvSpPr>
        <p:spPr>
          <a:xfrm>
            <a:off x="9081573" y="258371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26" name="Google Shape;726;g12f1c5688cb_3_0"/>
          <p:cNvSpPr/>
          <p:nvPr/>
        </p:nvSpPr>
        <p:spPr>
          <a:xfrm>
            <a:off x="9081574" y="18667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27" name="Google Shape;727;g12f1c5688cb_3_0"/>
          <p:cNvSpPr txBox="1"/>
          <p:nvPr/>
        </p:nvSpPr>
        <p:spPr>
          <a:xfrm>
            <a:off x="6569242" y="246647"/>
            <a:ext cx="3645600" cy="3078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Munish to review and update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
        <p:cNvGrpSpPr/>
        <p:nvPr/>
      </p:nvGrpSpPr>
      <p:grpSpPr>
        <a:xfrm>
          <a:off x="0" y="0"/>
          <a:ext cx="0" cy="0"/>
          <a:chOff x="0" y="0"/>
          <a:chExt cx="0" cy="0"/>
        </a:xfrm>
      </p:grpSpPr>
      <p:pic>
        <p:nvPicPr>
          <p:cNvPr id="732" name="Google Shape;732;p25"/>
          <p:cNvPicPr preferRelativeResize="0"/>
          <p:nvPr/>
        </p:nvPicPr>
        <p:blipFill rotWithShape="1">
          <a:blip r:embed="rId3">
            <a:alphaModFix/>
          </a:blip>
          <a:srcRect/>
          <a:stretch/>
        </p:blipFill>
        <p:spPr>
          <a:xfrm>
            <a:off x="419102" y="2970225"/>
            <a:ext cx="5564300" cy="2855650"/>
          </a:xfrm>
          <a:prstGeom prst="rect">
            <a:avLst/>
          </a:prstGeom>
          <a:noFill/>
          <a:ln>
            <a:noFill/>
          </a:ln>
        </p:spPr>
      </p:pic>
      <p:graphicFrame>
        <p:nvGraphicFramePr>
          <p:cNvPr id="733" name="Google Shape;733;p25"/>
          <p:cNvGraphicFramePr/>
          <p:nvPr/>
        </p:nvGraphicFramePr>
        <p:xfrm>
          <a:off x="6778682" y="1459807"/>
          <a:ext cx="3000000" cy="3000000"/>
        </p:xfrm>
        <a:graphic>
          <a:graphicData uri="http://schemas.openxmlformats.org/drawingml/2006/table">
            <a:tbl>
              <a:tblPr firstRow="1" bandRow="1">
                <a:noFill/>
                <a:tableStyleId>{84539873-6B60-458C-94DC-300AA84E7DF1}</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dirty="0">
                          <a:solidFill>
                            <a:schemeClr val="dk1"/>
                          </a:solidFill>
                          <a:latin typeface="PT Serif"/>
                          <a:ea typeface="PT Serif"/>
                          <a:cs typeface="PT Serif"/>
                          <a:sym typeface="PT Serif"/>
                        </a:rPr>
                        <a:t>Velocity details</a:t>
                      </a:r>
                      <a:endParaRPr sz="1400" u="none" strike="noStrike" cap="none" dirty="0"/>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Velocity estimated in story points, using Fibonacci</a:t>
                      </a:r>
                      <a:endParaRPr sz="1400" u="none" strike="noStrike" cap="none" dirty="0"/>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Velocity in Sprint 3 accounted for 7 team members</a:t>
                      </a:r>
                      <a:endParaRPr sz="1200" b="0" u="none" strike="noStrike" cap="none" dirty="0">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46 total story points were completed;  Team committed to 51 story points  at beginning of the sprint.  </a:t>
                      </a:r>
                      <a:endParaRPr sz="1200" b="0" i="0" u="none" strike="noStrike" cap="none" dirty="0">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dirty="0">
                          <a:solidFill>
                            <a:schemeClr val="dk2"/>
                          </a:solidFill>
                          <a:latin typeface="Source Sans Pro"/>
                          <a:ea typeface="Source Sans Pro"/>
                          <a:cs typeface="Source Sans Pro"/>
                          <a:sym typeface="Source Sans Pro"/>
                        </a:rPr>
                        <a:t>8</a:t>
                      </a:r>
                      <a:r>
                        <a:rPr lang="en-US" sz="1200" b="0" i="0" u="none" strike="noStrike" cap="none" dirty="0">
                          <a:solidFill>
                            <a:schemeClr val="dk2"/>
                          </a:solidFill>
                          <a:latin typeface="Source Sans Pro"/>
                          <a:ea typeface="Source Sans Pro"/>
                          <a:cs typeface="Source Sans Pro"/>
                          <a:sym typeface="Source Sans Pro"/>
                        </a:rPr>
                        <a:t> Stories represent 1095-B work (</a:t>
                      </a:r>
                      <a:r>
                        <a:rPr lang="en-US" sz="1200" b="0" u="none" strike="noStrike" cap="none" dirty="0">
                          <a:solidFill>
                            <a:schemeClr val="dk2"/>
                          </a:solidFill>
                          <a:latin typeface="Source Sans Pro"/>
                          <a:ea typeface="Source Sans Pro"/>
                          <a:cs typeface="Source Sans Pro"/>
                          <a:sym typeface="Source Sans Pro"/>
                        </a:rPr>
                        <a:t>8</a:t>
                      </a:r>
                      <a:r>
                        <a:rPr lang="en-US" sz="1200" b="0" i="0" u="none" strike="noStrike" cap="none" dirty="0">
                          <a:solidFill>
                            <a:schemeClr val="dk2"/>
                          </a:solidFill>
                          <a:latin typeface="Source Sans Pro"/>
                          <a:ea typeface="Source Sans Pro"/>
                          <a:cs typeface="Source Sans Pro"/>
                          <a:sym typeface="Source Sans Pro"/>
                        </a:rPr>
                        <a:t> points) and </a:t>
                      </a:r>
                      <a:r>
                        <a:rPr lang="en-US" sz="1200" b="0" u="none" strike="noStrike" cap="none" dirty="0">
                          <a:solidFill>
                            <a:schemeClr val="dk2"/>
                          </a:solidFill>
                          <a:latin typeface="Source Sans Pro"/>
                          <a:ea typeface="Source Sans Pro"/>
                          <a:cs typeface="Source Sans Pro"/>
                          <a:sym typeface="Source Sans Pro"/>
                        </a:rPr>
                        <a:t>of that, 7 stories (5 points) remain blocked /</a:t>
                      </a:r>
                      <a:r>
                        <a:rPr lang="en-US" sz="1200" b="0" i="0" u="none" strike="noStrike" cap="none" dirty="0">
                          <a:solidFill>
                            <a:schemeClr val="dk2"/>
                          </a:solidFill>
                          <a:latin typeface="Source Sans Pro"/>
                          <a:ea typeface="Source Sans Pro"/>
                          <a:cs typeface="Source Sans Pro"/>
                          <a:sym typeface="Source Sans Pro"/>
                        </a:rPr>
                        <a:t> stalled related to Spanish translation</a:t>
                      </a:r>
                      <a:r>
                        <a:rPr lang="en-US" sz="1200" b="0" u="none" strike="noStrike" cap="none" dirty="0">
                          <a:solidFill>
                            <a:schemeClr val="dk2"/>
                          </a:solidFill>
                          <a:latin typeface="Source Sans Pro"/>
                          <a:ea typeface="Source Sans Pro"/>
                          <a:cs typeface="Source Sans Pro"/>
                          <a:sym typeface="Source Sans Pro"/>
                        </a:rPr>
                        <a:t> </a:t>
                      </a:r>
                      <a:r>
                        <a:rPr lang="en-US" sz="1200" b="0" i="0" u="none" strike="noStrike" cap="none" dirty="0">
                          <a:solidFill>
                            <a:schemeClr val="dk2"/>
                          </a:solidFill>
                          <a:latin typeface="Source Sans Pro"/>
                          <a:ea typeface="Source Sans Pro"/>
                          <a:cs typeface="Source Sans Pro"/>
                          <a:sym typeface="Source Sans Pro"/>
                        </a:rPr>
                        <a:t>and VA 508 office assistance request</a:t>
                      </a:r>
                      <a:endParaRPr sz="1200" b="0" u="none" strike="noStrike" cap="none" dirty="0">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34" name="Google Shape;734;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25</a:t>
            </a:fld>
            <a:endParaRPr sz="1200" b="0" i="0" u="none" strike="noStrike" cap="none" dirty="0">
              <a:solidFill>
                <a:srgbClr val="8F8F8F"/>
              </a:solidFill>
              <a:latin typeface="Source Sans Pro"/>
              <a:ea typeface="Source Sans Pro"/>
              <a:cs typeface="Source Sans Pro"/>
              <a:sym typeface="Source Sans Pro"/>
            </a:endParaRPr>
          </a:p>
        </p:txBody>
      </p:sp>
      <p:sp>
        <p:nvSpPr>
          <p:cNvPr id="735" name="Google Shape;735;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Appendix</a:t>
            </a:r>
            <a:endParaRPr sz="1800" b="0" i="0" u="none" strike="noStrike" cap="none" dirty="0">
              <a:solidFill>
                <a:schemeClr val="dk1"/>
              </a:solidFill>
              <a:latin typeface="Calibri"/>
              <a:ea typeface="Calibri"/>
              <a:cs typeface="Calibri"/>
              <a:sym typeface="Calibri"/>
            </a:endParaRPr>
          </a:p>
        </p:txBody>
      </p:sp>
      <p:sp>
        <p:nvSpPr>
          <p:cNvPr id="736" name="Google Shape;736;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dirty="0">
                <a:solidFill>
                  <a:schemeClr val="dk1"/>
                </a:solidFill>
                <a:latin typeface="PT Serif"/>
                <a:ea typeface="PT Serif"/>
                <a:cs typeface="PT Serif"/>
                <a:sym typeface="PT Serif"/>
              </a:rPr>
              <a:t>Health Hub Team velocity</a:t>
            </a:r>
            <a:endParaRPr sz="1400" b="0" i="0" u="none" strike="noStrike" cap="none" dirty="0">
              <a:solidFill>
                <a:srgbClr val="000000"/>
              </a:solidFill>
              <a:latin typeface="Arial"/>
              <a:ea typeface="Arial"/>
              <a:cs typeface="Arial"/>
              <a:sym typeface="Arial"/>
            </a:endParaRPr>
          </a:p>
        </p:txBody>
      </p:sp>
      <p:cxnSp>
        <p:nvCxnSpPr>
          <p:cNvPr id="737" name="Google Shape;737;p25"/>
          <p:cNvCxnSpPr/>
          <p:nvPr/>
        </p:nvCxnSpPr>
        <p:spPr>
          <a:xfrm rot="10800000" flipH="1">
            <a:off x="3963450" y="1683700"/>
            <a:ext cx="2828400" cy="1920300"/>
          </a:xfrm>
          <a:prstGeom prst="straightConnector1">
            <a:avLst/>
          </a:prstGeom>
          <a:noFill/>
          <a:ln w="9525" cap="flat" cmpd="sng">
            <a:solidFill>
              <a:schemeClr val="accent2"/>
            </a:solidFill>
            <a:prstDash val="solid"/>
            <a:miter lim="800000"/>
            <a:headEnd type="none" w="sm" len="sm"/>
            <a:tailEnd type="none" w="sm" len="sm"/>
          </a:ln>
        </p:spPr>
      </p:cxnSp>
      <p:sp>
        <p:nvSpPr>
          <p:cNvPr id="738" name="Google Shape;738;p25"/>
          <p:cNvSpPr/>
          <p:nvPr/>
        </p:nvSpPr>
        <p:spPr>
          <a:xfrm>
            <a:off x="2953875" y="3611725"/>
            <a:ext cx="991200" cy="20070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chemeClr val="dk1"/>
              </a:solidFill>
              <a:latin typeface="PT Serif"/>
              <a:ea typeface="PT Serif"/>
              <a:cs typeface="PT Serif"/>
              <a:sym typeface="PT Serif"/>
            </a:endParaRPr>
          </a:p>
        </p:txBody>
      </p:sp>
      <p:sp>
        <p:nvSpPr>
          <p:cNvPr id="739" name="Google Shape;739;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dirty="0"/>
          </a:p>
        </p:txBody>
      </p:sp>
      <p:sp>
        <p:nvSpPr>
          <p:cNvPr id="745" name="Google Shape;745;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cxnSp>
        <p:nvCxnSpPr>
          <p:cNvPr id="751" name="Google Shape;751;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52" name="Google Shape;752;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53" name="Google Shape;753;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dirty="0">
              <a:solidFill>
                <a:srgbClr val="8A8A8A"/>
              </a:solidFill>
              <a:latin typeface="Source Sans Pro"/>
              <a:ea typeface="Source Sans Pro"/>
              <a:cs typeface="Source Sans Pro"/>
              <a:sym typeface="Source Sans Pro"/>
            </a:endParaRPr>
          </a:p>
        </p:txBody>
      </p:sp>
      <p:sp>
        <p:nvSpPr>
          <p:cNvPr id="754" name="Google Shape;754;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755" name="Google Shape;755;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rgbClr val="FFFFFF"/>
                </a:solidFill>
                <a:latin typeface="PT Serif"/>
                <a:ea typeface="PT Serif"/>
                <a:cs typeface="PT Serif"/>
                <a:sym typeface="PT Serif"/>
              </a:rPr>
              <a:t>A</a:t>
            </a:r>
            <a:endParaRPr sz="1400" b="0" i="0" u="none" strike="noStrike" cap="none" dirty="0">
              <a:solidFill>
                <a:srgbClr val="000000"/>
              </a:solidFill>
              <a:latin typeface="Arial"/>
              <a:ea typeface="Arial"/>
              <a:cs typeface="Arial"/>
              <a:sym typeface="Arial"/>
            </a:endParaRPr>
          </a:p>
        </p:txBody>
      </p:sp>
      <p:sp>
        <p:nvSpPr>
          <p:cNvPr id="756" name="Google Shape;756;p7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Tech</a:t>
            </a:r>
            <a:endParaRPr sz="1400" b="0" i="0" u="none" strike="noStrike" cap="none" dirty="0">
              <a:solidFill>
                <a:srgbClr val="000000"/>
              </a:solidFill>
              <a:latin typeface="Arial"/>
              <a:ea typeface="Arial"/>
              <a:cs typeface="Arial"/>
              <a:sym typeface="Arial"/>
            </a:endParaRPr>
          </a:p>
        </p:txBody>
      </p:sp>
      <p:sp>
        <p:nvSpPr>
          <p:cNvPr id="757" name="Google Shape;757;p7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000000"/>
              </a:solidFill>
              <a:latin typeface="Arial"/>
              <a:ea typeface="Arial"/>
              <a:cs typeface="Arial"/>
              <a:sym typeface="Arial"/>
            </a:endParaRPr>
          </a:p>
        </p:txBody>
      </p:sp>
      <p:sp>
        <p:nvSpPr>
          <p:cNvPr id="758" name="Google Shape;758;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Source Sans Pro"/>
                <a:ea typeface="Source Sans Pro"/>
                <a:cs typeface="Source Sans Pro"/>
                <a:sym typeface="Source Sans Pro"/>
              </a:rPr>
              <a:t>Link </a:t>
            </a:r>
            <a:endParaRPr sz="1200" b="0" i="0" u="none" strike="noStrike" cap="none" dirty="0">
              <a:solidFill>
                <a:srgbClr val="000000"/>
              </a:solidFill>
              <a:latin typeface="Source Sans Pro"/>
              <a:ea typeface="Source Sans Pro"/>
              <a:cs typeface="Source Sans Pro"/>
              <a:sym typeface="Source Sans Pro"/>
            </a:endParaRPr>
          </a:p>
        </p:txBody>
      </p:sp>
      <p:sp>
        <p:nvSpPr>
          <p:cNvPr id="759" name="Google Shape;759;p7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800" b="0" i="0" u="none" strike="noStrike" cap="none" dirty="0">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760" name="Google Shape;760;p7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766" name="Google Shape;766;p7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dirty="0">
              <a:solidFill>
                <a:srgbClr val="8A8A8A"/>
              </a:solidFill>
              <a:latin typeface="Source Sans Pro"/>
              <a:ea typeface="Source Sans Pro"/>
              <a:cs typeface="Source Sans Pro"/>
              <a:sym typeface="Source Sans Pro"/>
            </a:endParaRPr>
          </a:p>
        </p:txBody>
      </p:sp>
      <p:sp>
        <p:nvSpPr>
          <p:cNvPr id="767" name="Google Shape;767;p71"/>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768" name="Google Shape;768;p7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 </a:t>
            </a:r>
            <a:r>
              <a:rPr lang="en-US" sz="1400" b="0" i="0" u="none" strike="noStrike" cap="none" dirty="0">
                <a:solidFill>
                  <a:srgbClr val="8F8F8F"/>
                </a:solidFill>
                <a:latin typeface="PT Serif"/>
                <a:ea typeface="PT Serif"/>
                <a:cs typeface="PT Serif"/>
                <a:sym typeface="PT Serif"/>
              </a:rPr>
              <a:t>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p:txBody>
      </p:sp>
      <p:sp>
        <p:nvSpPr>
          <p:cNvPr id="769" name="Google Shape;769;p7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770" name="Google Shape;770;p71"/>
          <p:cNvGrpSpPr/>
          <p:nvPr/>
        </p:nvGrpSpPr>
        <p:grpSpPr>
          <a:xfrm>
            <a:off x="410431" y="309109"/>
            <a:ext cx="966093" cy="369094"/>
            <a:chOff x="410431" y="309109"/>
            <a:chExt cx="966093" cy="369094"/>
          </a:xfrm>
        </p:grpSpPr>
        <p:sp>
          <p:nvSpPr>
            <p:cNvPr id="771" name="Google Shape;771;p7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2</a:t>
              </a:r>
              <a:endParaRPr sz="1200" b="0" i="0" u="none" strike="noStrike" cap="none" dirty="0">
                <a:solidFill>
                  <a:schemeClr val="lt1"/>
                </a:solidFill>
                <a:latin typeface="Arial"/>
                <a:ea typeface="Arial"/>
                <a:cs typeface="Arial"/>
                <a:sym typeface="Arial"/>
              </a:endParaRPr>
            </a:p>
          </p:txBody>
        </p:sp>
        <p:sp>
          <p:nvSpPr>
            <p:cNvPr id="772" name="Google Shape;772;p7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773" name="Google Shape;773;p7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 </a:t>
            </a:r>
            <a:endParaRPr sz="1400" b="0" i="0" u="none" strike="noStrike" cap="none" dirty="0">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774" name="Google Shape;774;p7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780" name="Google Shape;780;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dirty="0">
              <a:solidFill>
                <a:srgbClr val="8A8A8A"/>
              </a:solidFill>
              <a:latin typeface="Source Sans Pro"/>
              <a:ea typeface="Source Sans Pro"/>
              <a:cs typeface="Source Sans Pro"/>
              <a:sym typeface="Source Sans Pro"/>
            </a:endParaRPr>
          </a:p>
        </p:txBody>
      </p:sp>
      <p:sp>
        <p:nvSpPr>
          <p:cNvPr id="781" name="Google Shape;781;p11"/>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Health Hub</a:t>
            </a:r>
            <a:endParaRPr sz="1800" b="0" i="0" u="none" strike="noStrike" cap="none" dirty="0">
              <a:solidFill>
                <a:schemeClr val="dk1"/>
              </a:solidFill>
              <a:latin typeface="Calibri"/>
              <a:ea typeface="Calibri"/>
              <a:cs typeface="Calibri"/>
              <a:sym typeface="Calibri"/>
            </a:endParaRPr>
          </a:p>
        </p:txBody>
      </p:sp>
      <p:sp>
        <p:nvSpPr>
          <p:cNvPr id="782" name="Google Shape;782;p1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 </a:t>
            </a:r>
            <a:r>
              <a:rPr lang="en-US" sz="1400" b="0" i="0" u="none" strike="noStrike" cap="none" dirty="0">
                <a:solidFill>
                  <a:srgbClr val="8F8F8F"/>
                </a:solidFill>
                <a:latin typeface="PT Serif"/>
                <a:ea typeface="PT Serif"/>
                <a:cs typeface="PT Serif"/>
                <a:sym typeface="PT Serif"/>
              </a:rPr>
              <a:t>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p:txBody>
      </p:sp>
      <p:sp>
        <p:nvSpPr>
          <p:cNvPr id="783" name="Google Shape;783;p1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784" name="Google Shape;784;p11"/>
          <p:cNvGrpSpPr/>
          <p:nvPr/>
        </p:nvGrpSpPr>
        <p:grpSpPr>
          <a:xfrm>
            <a:off x="410431" y="309109"/>
            <a:ext cx="966093" cy="369094"/>
            <a:chOff x="410431" y="309109"/>
            <a:chExt cx="966093" cy="369094"/>
          </a:xfrm>
        </p:grpSpPr>
        <p:sp>
          <p:nvSpPr>
            <p:cNvPr id="785" name="Google Shape;785;p1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A</a:t>
              </a:r>
              <a:endParaRPr sz="1200" b="0" i="0" u="none" strike="noStrike" cap="none" dirty="0">
                <a:solidFill>
                  <a:schemeClr val="lt1"/>
                </a:solidFill>
                <a:latin typeface="Arial"/>
                <a:ea typeface="Arial"/>
                <a:cs typeface="Arial"/>
                <a:sym typeface="Arial"/>
              </a:endParaRPr>
            </a:p>
          </p:txBody>
        </p:sp>
        <p:sp>
          <p:nvSpPr>
            <p:cNvPr id="786" name="Google Shape;786;p1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787" name="Google Shape;787;p1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 </a:t>
            </a:r>
            <a:endParaRPr sz="1400" b="0" i="0" u="none" strike="noStrike" cap="none" dirty="0">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788" name="Google Shape;788;p1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dirty="0">
                <a:solidFill>
                  <a:srgbClr val="00385F"/>
                </a:solidFill>
              </a:rPr>
              <a:t>At the end of each sprint on Tuesdays, the team will run sprint reviews to showcase the sprint’s work for approval.</a:t>
            </a:r>
            <a:br>
              <a:rPr lang="en-US" sz="3200" dirty="0">
                <a:solidFill>
                  <a:srgbClr val="00385F"/>
                </a:solidFill>
              </a:rPr>
            </a:br>
            <a:r>
              <a:rPr lang="en-US" sz="3200" dirty="0">
                <a:solidFill>
                  <a:srgbClr val="00385F"/>
                </a:solidFill>
              </a:rPr>
              <a:t>The purpose of this meeting is:</a:t>
            </a:r>
            <a:endParaRPr dirty="0"/>
          </a:p>
        </p:txBody>
      </p:sp>
      <p:sp>
        <p:nvSpPr>
          <p:cNvPr id="227" name="Google Shape;227;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dirty="0">
                <a:solidFill>
                  <a:schemeClr val="dk2"/>
                </a:solidFill>
                <a:latin typeface="Source Sans Pro"/>
                <a:ea typeface="Source Sans Pro"/>
                <a:cs typeface="Source Sans Pro"/>
                <a:sym typeface="Source Sans Pro"/>
              </a:rPr>
              <a:t>WELCOME TO THE SPRINT 3 DEMO</a:t>
            </a:r>
            <a:endParaRPr sz="1400" b="0" i="0" u="none" strike="noStrike" cap="none" dirty="0">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dirty="0">
                <a:solidFill>
                  <a:schemeClr val="lt1"/>
                </a:solidFill>
                <a:latin typeface="Source Sans Pro"/>
                <a:ea typeface="Source Sans Pro"/>
                <a:cs typeface="Source Sans Pro"/>
                <a:sym typeface="Source Sans Pro"/>
              </a:rPr>
              <a:t>Introduction</a:t>
            </a:r>
            <a:endParaRPr sz="1800" b="0" i="0" u="none" strike="noStrike" cap="none" dirty="0">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dirty="0">
                  <a:solidFill>
                    <a:schemeClr val="dk2"/>
                  </a:solidFill>
                  <a:latin typeface="PT Serif"/>
                  <a:ea typeface="PT Serif"/>
                  <a:cs typeface="PT Serif"/>
                  <a:sym typeface="PT Serif"/>
                </a:rPr>
                <a:t>1</a:t>
              </a:r>
              <a:endParaRPr sz="4000" b="0" i="0" u="none" strike="noStrike" cap="none" dirty="0">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dirty="0">
                  <a:solidFill>
                    <a:schemeClr val="dk2"/>
                  </a:solidFill>
                  <a:latin typeface="PT Serif"/>
                  <a:ea typeface="PT Serif"/>
                  <a:cs typeface="PT Serif"/>
                  <a:sym typeface="PT Serif"/>
                </a:rPr>
                <a:t>To demo the accomplishments or functionality that was built over the past sprint</a:t>
              </a:r>
              <a:endParaRPr sz="1800" b="0" i="0" u="none" strike="noStrike" cap="none" dirty="0">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dirty="0">
                  <a:solidFill>
                    <a:schemeClr val="dk2"/>
                  </a:solidFill>
                  <a:latin typeface="PT Serif"/>
                  <a:ea typeface="PT Serif"/>
                  <a:cs typeface="PT Serif"/>
                  <a:sym typeface="PT Serif"/>
                </a:rPr>
                <a:t>To get feedback and insights early and often</a:t>
              </a:r>
              <a:endParaRPr sz="1800" b="0" i="0" u="none" strike="noStrike" cap="none" dirty="0">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dirty="0">
                  <a:solidFill>
                    <a:schemeClr val="dk2"/>
                  </a:solidFill>
                  <a:latin typeface="PT Serif"/>
                  <a:ea typeface="PT Serif"/>
                  <a:cs typeface="PT Serif"/>
                  <a:sym typeface="PT Serif"/>
                </a:rPr>
                <a:t>2</a:t>
              </a:r>
              <a:endParaRPr sz="4000" b="0" i="0" u="none" strike="noStrike" cap="none" dirty="0">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dirty="0">
                  <a:solidFill>
                    <a:srgbClr val="202120"/>
                  </a:solidFill>
                  <a:latin typeface="PT Serif"/>
                  <a:ea typeface="PT Serif"/>
                  <a:cs typeface="PT Serif"/>
                  <a:sym typeface="PT Serif"/>
                </a:rPr>
                <a:t>To create transparency for anyone interested on the product and progress</a:t>
              </a:r>
              <a:endParaRPr sz="1800" b="0" i="0" u="none" strike="noStrike" cap="none" dirty="0">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dirty="0">
                  <a:solidFill>
                    <a:srgbClr val="202120"/>
                  </a:solidFill>
                  <a:latin typeface="PT Serif"/>
                  <a:ea typeface="PT Serif"/>
                  <a:cs typeface="PT Serif"/>
                  <a:sym typeface="PT Serif"/>
                </a:rPr>
                <a:t>3</a:t>
              </a:r>
              <a:endParaRPr sz="4000" b="0" i="0" u="none" strike="noStrike" cap="none" dirty="0">
                <a:solidFill>
                  <a:srgbClr val="202120"/>
                </a:solidFill>
                <a:latin typeface="Arial"/>
                <a:ea typeface="Arial"/>
                <a:cs typeface="Arial"/>
                <a:sym typeface="Arial"/>
              </a:endParaRPr>
            </a:p>
          </p:txBody>
        </p:sp>
      </p:grpSp>
      <p:sp>
        <p:nvSpPr>
          <p:cNvPr id="248" name="Google Shape;248;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dirty="0">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2"/>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794" name="Google Shape;794;p7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dirty="0">
              <a:solidFill>
                <a:srgbClr val="8A8A8A"/>
              </a:solidFill>
              <a:latin typeface="Source Sans Pro"/>
              <a:ea typeface="Source Sans Pro"/>
              <a:cs typeface="Source Sans Pro"/>
              <a:sym typeface="Source Sans Pro"/>
            </a:endParaRPr>
          </a:p>
        </p:txBody>
      </p:sp>
      <p:sp>
        <p:nvSpPr>
          <p:cNvPr id="795" name="Google Shape;795;p72"/>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796" name="Google Shape;796;p72"/>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 </a:t>
            </a:r>
            <a:r>
              <a:rPr lang="en-US" sz="1400" b="0" i="0" u="none" strike="noStrike" cap="none" dirty="0">
                <a:solidFill>
                  <a:srgbClr val="8F8F8F"/>
                </a:solidFill>
                <a:latin typeface="PT Serif"/>
                <a:ea typeface="PT Serif"/>
                <a:cs typeface="PT Serif"/>
                <a:sym typeface="PT Serif"/>
              </a:rPr>
              <a:t>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p:txBody>
      </p:sp>
      <p:sp>
        <p:nvSpPr>
          <p:cNvPr id="797" name="Google Shape;797;p7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798" name="Google Shape;798;p72"/>
          <p:cNvGrpSpPr/>
          <p:nvPr/>
        </p:nvGrpSpPr>
        <p:grpSpPr>
          <a:xfrm>
            <a:off x="410431" y="309109"/>
            <a:ext cx="966093" cy="369094"/>
            <a:chOff x="410431" y="309109"/>
            <a:chExt cx="966093" cy="369094"/>
          </a:xfrm>
        </p:grpSpPr>
        <p:sp>
          <p:nvSpPr>
            <p:cNvPr id="799" name="Google Shape;799;p7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rgbClr val="FFFFFF"/>
                  </a:solidFill>
                  <a:latin typeface="PT Serif"/>
                  <a:ea typeface="PT Serif"/>
                  <a:cs typeface="PT Serif"/>
                  <a:sym typeface="PT Serif"/>
                </a:rPr>
                <a:t>2</a:t>
              </a:r>
              <a:endParaRPr sz="1200" b="0" i="0" u="none" strike="noStrike" cap="none" dirty="0">
                <a:solidFill>
                  <a:srgbClr val="000000"/>
                </a:solidFill>
                <a:latin typeface="Arial"/>
                <a:ea typeface="Arial"/>
                <a:cs typeface="Arial"/>
                <a:sym typeface="Arial"/>
              </a:endParaRPr>
            </a:p>
          </p:txBody>
        </p:sp>
        <p:sp>
          <p:nvSpPr>
            <p:cNvPr id="800" name="Google Shape;800;p7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801" name="Google Shape;801;p72"/>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 </a:t>
            </a:r>
            <a:endParaRPr sz="1400" b="0" i="0" u="none" strike="noStrike" cap="none" dirty="0">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802" name="Google Shape;802;p7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3"/>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808" name="Google Shape;808;p7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200" b="0" i="0" u="none" strike="noStrike" cap="none" dirty="0">
              <a:solidFill>
                <a:srgbClr val="747C74"/>
              </a:solidFill>
              <a:latin typeface="Calibri"/>
              <a:ea typeface="Calibri"/>
              <a:cs typeface="Calibri"/>
              <a:sym typeface="Calibri"/>
            </a:endParaRPr>
          </a:p>
        </p:txBody>
      </p:sp>
      <p:sp>
        <p:nvSpPr>
          <p:cNvPr id="809" name="Google Shape;809;p7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dirty="0">
              <a:solidFill>
                <a:srgbClr val="8A8A8A"/>
              </a:solidFill>
              <a:latin typeface="Source Sans Pro"/>
              <a:ea typeface="Source Sans Pro"/>
              <a:cs typeface="Source Sans Pro"/>
              <a:sym typeface="Source Sans Pro"/>
            </a:endParaRPr>
          </a:p>
        </p:txBody>
      </p:sp>
      <p:sp>
        <p:nvSpPr>
          <p:cNvPr id="810" name="Google Shape;810;p73"/>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Product</a:t>
            </a:r>
            <a:endParaRPr sz="1800" b="0" i="0" u="none" strike="noStrike" cap="none" dirty="0">
              <a:solidFill>
                <a:schemeClr val="dk1"/>
              </a:solidFill>
              <a:latin typeface="Calibri"/>
              <a:ea typeface="Calibri"/>
              <a:cs typeface="Calibri"/>
              <a:sym typeface="Calibri"/>
            </a:endParaRPr>
          </a:p>
        </p:txBody>
      </p:sp>
      <p:sp>
        <p:nvSpPr>
          <p:cNvPr id="811" name="Google Shape;811;p73"/>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000000"/>
              </a:solidFill>
              <a:latin typeface="Arial"/>
              <a:ea typeface="Arial"/>
              <a:cs typeface="Arial"/>
              <a:sym typeface="Arial"/>
            </a:endParaRPr>
          </a:p>
        </p:txBody>
      </p:sp>
      <p:sp>
        <p:nvSpPr>
          <p:cNvPr id="812" name="Google Shape;812;p73"/>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813" name="Google Shape;813;p73"/>
          <p:cNvGrpSpPr/>
          <p:nvPr/>
        </p:nvGrpSpPr>
        <p:grpSpPr>
          <a:xfrm>
            <a:off x="411480" y="310896"/>
            <a:ext cx="1168498" cy="445321"/>
            <a:chOff x="410431" y="309109"/>
            <a:chExt cx="1123749" cy="369094"/>
          </a:xfrm>
        </p:grpSpPr>
        <p:sp>
          <p:nvSpPr>
            <p:cNvPr id="814" name="Google Shape;814;p73"/>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rgbClr val="FFFFFF"/>
                  </a:solidFill>
                  <a:latin typeface="PT Serif"/>
                  <a:ea typeface="PT Serif"/>
                  <a:cs typeface="PT Serif"/>
                  <a:sym typeface="PT Serif"/>
                </a:rPr>
                <a:t>3</a:t>
              </a:r>
              <a:endParaRPr sz="1200" b="0" i="0" u="none" strike="noStrike" cap="none" dirty="0">
                <a:solidFill>
                  <a:srgbClr val="FFFFFF"/>
                </a:solidFill>
                <a:latin typeface="PT Serif"/>
                <a:ea typeface="PT Serif"/>
                <a:cs typeface="PT Serif"/>
                <a:sym typeface="PT Serif"/>
              </a:endParaRPr>
            </a:p>
          </p:txBody>
        </p:sp>
        <p:sp>
          <p:nvSpPr>
            <p:cNvPr id="815" name="Google Shape;815;p73"/>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PRODUCT</a:t>
              </a:r>
              <a:endParaRPr sz="1400" b="0" i="0" u="none" strike="noStrike" cap="none" dirty="0">
                <a:solidFill>
                  <a:srgbClr val="000000"/>
                </a:solidFill>
                <a:latin typeface="Arial"/>
                <a:ea typeface="Arial"/>
                <a:cs typeface="Arial"/>
                <a:sym typeface="Arial"/>
              </a:endParaRPr>
            </a:p>
          </p:txBody>
        </p:sp>
      </p:grpSp>
      <p:sp>
        <p:nvSpPr>
          <p:cNvPr id="816" name="Google Shape;816;p73"/>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cxnSp>
        <p:nvCxnSpPr>
          <p:cNvPr id="822" name="Google Shape;822;p7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23" name="Google Shape;823;p7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24" name="Google Shape;824;p7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dirty="0">
              <a:solidFill>
                <a:srgbClr val="8A8A8A"/>
              </a:solidFill>
              <a:latin typeface="Source Sans Pro"/>
              <a:ea typeface="Source Sans Pro"/>
              <a:cs typeface="Source Sans Pro"/>
              <a:sym typeface="Source Sans Pro"/>
            </a:endParaRPr>
          </a:p>
        </p:txBody>
      </p:sp>
      <p:sp>
        <p:nvSpPr>
          <p:cNvPr id="825" name="Google Shape;825;p7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grpSp>
        <p:nvGrpSpPr>
          <p:cNvPr id="826" name="Google Shape;826;p74"/>
          <p:cNvGrpSpPr/>
          <p:nvPr/>
        </p:nvGrpSpPr>
        <p:grpSpPr>
          <a:xfrm>
            <a:off x="410431" y="309109"/>
            <a:ext cx="5150524" cy="369094"/>
            <a:chOff x="410431" y="309109"/>
            <a:chExt cx="5150524" cy="369094"/>
          </a:xfrm>
        </p:grpSpPr>
        <p:sp>
          <p:nvSpPr>
            <p:cNvPr id="827" name="Google Shape;827;p7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rgbClr val="FFFFFF"/>
                  </a:solidFill>
                  <a:latin typeface="PT Serif"/>
                  <a:ea typeface="PT Serif"/>
                  <a:cs typeface="PT Serif"/>
                  <a:sym typeface="PT Serif"/>
                </a:rPr>
                <a:t>1</a:t>
              </a:r>
              <a:endParaRPr sz="1400" b="0" i="0" u="none" strike="noStrike" cap="none" dirty="0">
                <a:solidFill>
                  <a:srgbClr val="000000"/>
                </a:solidFill>
                <a:latin typeface="Arial"/>
                <a:ea typeface="Arial"/>
                <a:cs typeface="Arial"/>
                <a:sym typeface="Arial"/>
              </a:endParaRPr>
            </a:p>
          </p:txBody>
        </p:sp>
        <p:sp>
          <p:nvSpPr>
            <p:cNvPr id="828" name="Google Shape;828;p7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TECH</a:t>
              </a:r>
              <a:endParaRPr sz="1400" b="0" i="0" u="none" strike="noStrike" cap="none" dirty="0">
                <a:solidFill>
                  <a:srgbClr val="000000"/>
                </a:solidFill>
                <a:latin typeface="Arial"/>
                <a:ea typeface="Arial"/>
                <a:cs typeface="Arial"/>
                <a:sym typeface="Arial"/>
              </a:endParaRPr>
            </a:p>
          </p:txBody>
        </p:sp>
      </p:grpSp>
      <p:sp>
        <p:nvSpPr>
          <p:cNvPr id="829" name="Google Shape;829;p7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Tech</a:t>
            </a:r>
            <a:endParaRPr sz="1400" b="0" i="0" u="none" strike="noStrike" cap="none" dirty="0">
              <a:solidFill>
                <a:srgbClr val="000000"/>
              </a:solidFill>
              <a:latin typeface="Arial"/>
              <a:ea typeface="Arial"/>
              <a:cs typeface="Arial"/>
              <a:sym typeface="Arial"/>
            </a:endParaRPr>
          </a:p>
        </p:txBody>
      </p:sp>
      <p:sp>
        <p:nvSpPr>
          <p:cNvPr id="830" name="Google Shape;830;p74"/>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dirty="0">
                <a:solidFill>
                  <a:schemeClr val="dk2"/>
                </a:solidFill>
                <a:latin typeface="PT Serif"/>
                <a:ea typeface="PT Serif"/>
                <a:cs typeface="PT Serif"/>
                <a:sym typeface="PT Serif"/>
              </a:rPr>
              <a:t>User Story</a:t>
            </a:r>
            <a:r>
              <a:rPr lang="en-US" sz="1200" b="0" i="0" u="none" strike="noStrike" cap="none" dirty="0">
                <a:solidFill>
                  <a:schemeClr val="dk1"/>
                </a:solidFill>
                <a:latin typeface="PT Serif"/>
                <a:ea typeface="PT Serif"/>
                <a:cs typeface="PT Serif"/>
                <a:sym typeface="PT Serif"/>
              </a:rPr>
              <a:t>: </a:t>
            </a:r>
            <a:r>
              <a:rPr lang="en-US" sz="1200" b="0" i="0" u="none" strike="noStrike" cap="none" dirty="0">
                <a:solidFill>
                  <a:srgbClr val="8F8F8F"/>
                </a:solidFill>
                <a:latin typeface="PT Serif"/>
                <a:ea typeface="PT Serif"/>
                <a:cs typeface="PT Serif"/>
                <a:sym typeface="PT Serif"/>
              </a:rPr>
              <a:t>Lorem</a:t>
            </a:r>
            <a:endParaRPr sz="1200" b="0" i="0" u="none" strike="noStrike" cap="none" dirty="0">
              <a:solidFill>
                <a:srgbClr val="000000"/>
              </a:solidFill>
              <a:latin typeface="Arial"/>
              <a:ea typeface="Arial"/>
              <a:cs typeface="Arial"/>
              <a:sym typeface="Arial"/>
            </a:endParaRPr>
          </a:p>
        </p:txBody>
      </p:sp>
      <p:sp>
        <p:nvSpPr>
          <p:cNvPr id="831" name="Google Shape;831;p7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Source Sans Pro"/>
                <a:ea typeface="Source Sans Pro"/>
                <a:cs typeface="Source Sans Pro"/>
                <a:sym typeface="Source Sans Pro"/>
              </a:rPr>
              <a:t>Link </a:t>
            </a:r>
            <a:endParaRPr sz="1200" b="0" i="0" u="none" strike="noStrike" cap="none" dirty="0">
              <a:solidFill>
                <a:srgbClr val="000000"/>
              </a:solidFill>
              <a:latin typeface="Source Sans Pro"/>
              <a:ea typeface="Source Sans Pro"/>
              <a:cs typeface="Source Sans Pro"/>
              <a:sym typeface="Source Sans Pro"/>
            </a:endParaRPr>
          </a:p>
        </p:txBody>
      </p:sp>
      <p:sp>
        <p:nvSpPr>
          <p:cNvPr id="832" name="Google Shape;832;p74"/>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800" b="0" i="0" u="none" strike="noStrike" cap="none" dirty="0">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dirty="0">
                <a:solidFill>
                  <a:schemeClr val="dk2"/>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833" name="Google Shape;833;p7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839" name="Google Shape;839;p7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dirty="0">
              <a:solidFill>
                <a:srgbClr val="8A8A8A"/>
              </a:solidFill>
              <a:latin typeface="Source Sans Pro"/>
              <a:ea typeface="Source Sans Pro"/>
              <a:cs typeface="Source Sans Pro"/>
              <a:sym typeface="Source Sans Pro"/>
            </a:endParaRPr>
          </a:p>
        </p:txBody>
      </p:sp>
      <p:sp>
        <p:nvSpPr>
          <p:cNvPr id="840" name="Google Shape;840;p75"/>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841" name="Google Shape;841;p75"/>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 </a:t>
            </a:r>
            <a:r>
              <a:rPr lang="en-US" sz="1400" b="0" i="0" u="none" strike="noStrike" cap="none" dirty="0">
                <a:solidFill>
                  <a:srgbClr val="8F8F8F"/>
                </a:solidFill>
                <a:latin typeface="PT Serif"/>
                <a:ea typeface="PT Serif"/>
                <a:cs typeface="PT Serif"/>
                <a:sym typeface="PT Serif"/>
              </a:rPr>
              <a:t>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p:txBody>
      </p:sp>
      <p:sp>
        <p:nvSpPr>
          <p:cNvPr id="842" name="Google Shape;842;p75"/>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843" name="Google Shape;843;p75"/>
          <p:cNvGrpSpPr/>
          <p:nvPr/>
        </p:nvGrpSpPr>
        <p:grpSpPr>
          <a:xfrm>
            <a:off x="410431" y="309109"/>
            <a:ext cx="966093" cy="369094"/>
            <a:chOff x="410431" y="309109"/>
            <a:chExt cx="966093" cy="369094"/>
          </a:xfrm>
        </p:grpSpPr>
        <p:sp>
          <p:nvSpPr>
            <p:cNvPr id="844" name="Google Shape;844;p7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2</a:t>
              </a:r>
              <a:endParaRPr sz="1200" b="0" i="0" u="none" strike="noStrike" cap="none" dirty="0">
                <a:solidFill>
                  <a:schemeClr val="lt1"/>
                </a:solidFill>
                <a:latin typeface="Arial"/>
                <a:ea typeface="Arial"/>
                <a:cs typeface="Arial"/>
                <a:sym typeface="Arial"/>
              </a:endParaRPr>
            </a:p>
          </p:txBody>
        </p:sp>
        <p:sp>
          <p:nvSpPr>
            <p:cNvPr id="845" name="Google Shape;845;p75"/>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846" name="Google Shape;846;p75"/>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 </a:t>
            </a:r>
            <a:endParaRPr sz="1400" b="0" i="0" u="none" strike="noStrike" cap="none" dirty="0">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847" name="Google Shape;847;p7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6"/>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853" name="Google Shape;853;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dirty="0">
              <a:solidFill>
                <a:srgbClr val="8A8A8A"/>
              </a:solidFill>
              <a:latin typeface="Source Sans Pro"/>
              <a:ea typeface="Source Sans Pro"/>
              <a:cs typeface="Source Sans Pro"/>
              <a:sym typeface="Source Sans Pro"/>
            </a:endParaRPr>
          </a:p>
        </p:txBody>
      </p:sp>
      <p:sp>
        <p:nvSpPr>
          <p:cNvPr id="854" name="Google Shape;854;p76"/>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Design</a:t>
            </a:r>
            <a:endParaRPr sz="1800" b="0" i="0" u="none" strike="noStrike" cap="none" dirty="0">
              <a:solidFill>
                <a:schemeClr val="dk1"/>
              </a:solidFill>
              <a:latin typeface="Calibri"/>
              <a:ea typeface="Calibri"/>
              <a:cs typeface="Calibri"/>
              <a:sym typeface="Calibri"/>
            </a:endParaRPr>
          </a:p>
        </p:txBody>
      </p:sp>
      <p:sp>
        <p:nvSpPr>
          <p:cNvPr id="855" name="Google Shape;855;p76"/>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 </a:t>
            </a:r>
            <a:r>
              <a:rPr lang="en-US" sz="1400" b="0" i="0" u="none" strike="noStrike" cap="none" dirty="0">
                <a:solidFill>
                  <a:srgbClr val="8F8F8F"/>
                </a:solidFill>
                <a:latin typeface="PT Serif"/>
                <a:ea typeface="PT Serif"/>
                <a:cs typeface="PT Serif"/>
                <a:sym typeface="PT Serif"/>
              </a:rPr>
              <a:t>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p:txBody>
      </p:sp>
      <p:sp>
        <p:nvSpPr>
          <p:cNvPr id="856" name="Google Shape;856;p76"/>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857" name="Google Shape;857;p76"/>
          <p:cNvGrpSpPr/>
          <p:nvPr/>
        </p:nvGrpSpPr>
        <p:grpSpPr>
          <a:xfrm>
            <a:off x="410431" y="309109"/>
            <a:ext cx="966093" cy="369094"/>
            <a:chOff x="410431" y="309109"/>
            <a:chExt cx="966093" cy="369094"/>
          </a:xfrm>
        </p:grpSpPr>
        <p:sp>
          <p:nvSpPr>
            <p:cNvPr id="858" name="Google Shape;858;p7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rgbClr val="FFFFFF"/>
                  </a:solidFill>
                  <a:latin typeface="PT Serif"/>
                  <a:ea typeface="PT Serif"/>
                  <a:cs typeface="PT Serif"/>
                  <a:sym typeface="PT Serif"/>
                </a:rPr>
                <a:t>2</a:t>
              </a:r>
              <a:endParaRPr sz="1200" b="0" i="0" u="none" strike="noStrike" cap="none" dirty="0">
                <a:solidFill>
                  <a:srgbClr val="000000"/>
                </a:solidFill>
                <a:latin typeface="Arial"/>
                <a:ea typeface="Arial"/>
                <a:cs typeface="Arial"/>
                <a:sym typeface="Arial"/>
              </a:endParaRPr>
            </a:p>
          </p:txBody>
        </p:sp>
        <p:sp>
          <p:nvSpPr>
            <p:cNvPr id="859" name="Google Shape;859;p7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DESIGN</a:t>
              </a:r>
              <a:endParaRPr sz="1400" b="0" i="0" u="none" strike="noStrike" cap="none" dirty="0">
                <a:solidFill>
                  <a:srgbClr val="000000"/>
                </a:solidFill>
                <a:latin typeface="Arial"/>
                <a:ea typeface="Arial"/>
                <a:cs typeface="Arial"/>
                <a:sym typeface="Arial"/>
              </a:endParaRPr>
            </a:p>
          </p:txBody>
        </p:sp>
      </p:grpSp>
      <p:sp>
        <p:nvSpPr>
          <p:cNvPr id="860" name="Google Shape;860;p76"/>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 </a:t>
            </a:r>
            <a:endParaRPr sz="1400" b="0" i="0" u="none" strike="noStrike" cap="none" dirty="0">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
        <p:nvSpPr>
          <p:cNvPr id="861" name="Google Shape;861;p7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7"/>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dirty="0">
                <a:solidFill>
                  <a:schemeClr val="dk1"/>
                </a:solidFill>
                <a:latin typeface="PT Serif"/>
                <a:ea typeface="PT Serif"/>
                <a:cs typeface="PT Serif"/>
                <a:sym typeface="PT Serif"/>
              </a:rPr>
              <a:t>Lorem</a:t>
            </a:r>
            <a:endParaRPr sz="2800" b="0" i="0" u="none" strike="noStrike" cap="none" dirty="0">
              <a:solidFill>
                <a:schemeClr val="dk1"/>
              </a:solidFill>
              <a:latin typeface="PT Serif"/>
              <a:ea typeface="PT Serif"/>
              <a:cs typeface="PT Serif"/>
              <a:sym typeface="PT Serif"/>
            </a:endParaRPr>
          </a:p>
        </p:txBody>
      </p:sp>
      <p:sp>
        <p:nvSpPr>
          <p:cNvPr id="867" name="Google Shape;867;p7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05-03 Sprint 1 Demo</a:t>
            </a:r>
            <a:endParaRPr sz="1200" b="0" i="0" u="none" strike="noStrike" cap="none" dirty="0">
              <a:solidFill>
                <a:srgbClr val="747C74"/>
              </a:solidFill>
              <a:latin typeface="Calibri"/>
              <a:ea typeface="Calibri"/>
              <a:cs typeface="Calibri"/>
              <a:sym typeface="Calibri"/>
            </a:endParaRPr>
          </a:p>
        </p:txBody>
      </p:sp>
      <p:sp>
        <p:nvSpPr>
          <p:cNvPr id="868" name="Google Shape;868;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dirty="0">
              <a:solidFill>
                <a:srgbClr val="8A8A8A"/>
              </a:solidFill>
              <a:latin typeface="Source Sans Pro"/>
              <a:ea typeface="Source Sans Pro"/>
              <a:cs typeface="Source Sans Pro"/>
              <a:sym typeface="Source Sans Pro"/>
            </a:endParaRPr>
          </a:p>
        </p:txBody>
      </p:sp>
      <p:sp>
        <p:nvSpPr>
          <p:cNvPr id="869" name="Google Shape;869;p77"/>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Product</a:t>
            </a:r>
            <a:endParaRPr sz="1800" b="0" i="0" u="none" strike="noStrike" cap="none" dirty="0">
              <a:solidFill>
                <a:schemeClr val="dk1"/>
              </a:solidFill>
              <a:latin typeface="Calibri"/>
              <a:ea typeface="Calibri"/>
              <a:cs typeface="Calibri"/>
              <a:sym typeface="Calibri"/>
            </a:endParaRPr>
          </a:p>
        </p:txBody>
      </p:sp>
      <p:sp>
        <p:nvSpPr>
          <p:cNvPr id="870" name="Google Shape;870;p77"/>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chemeClr val="dk1"/>
                </a:solidFill>
                <a:latin typeface="PT Serif"/>
                <a:ea typeface="PT Serif"/>
                <a:cs typeface="PT Serif"/>
                <a:sym typeface="PT Serif"/>
              </a:rPr>
              <a:t>User Story:</a:t>
            </a:r>
            <a:r>
              <a:rPr lang="en-US" sz="1400" b="0" i="0" u="none" strike="noStrike" cap="none" dirty="0">
                <a:solidFill>
                  <a:srgbClr val="8F8F8F"/>
                </a:solidFill>
                <a:latin typeface="PT Serif"/>
                <a:ea typeface="PT Serif"/>
                <a:cs typeface="PT Serif"/>
                <a:sym typeface="PT Serif"/>
              </a:rPr>
              <a:t> Lorem</a:t>
            </a:r>
            <a:endParaRPr sz="1400" b="0" i="0" u="none" strike="noStrike" cap="none" dirty="0">
              <a:solidFill>
                <a:srgbClr val="000000"/>
              </a:solidFill>
              <a:latin typeface="Arial"/>
              <a:ea typeface="Arial"/>
              <a:cs typeface="Arial"/>
              <a:sym typeface="Arial"/>
            </a:endParaRPr>
          </a:p>
        </p:txBody>
      </p:sp>
      <p:sp>
        <p:nvSpPr>
          <p:cNvPr id="871" name="Google Shape;871;p7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Source Sans Pro"/>
                <a:ea typeface="Source Sans Pro"/>
                <a:cs typeface="Source Sans Pro"/>
                <a:sym typeface="Source Sans Pro"/>
              </a:rPr>
              <a:t>Link</a:t>
            </a:r>
            <a:endParaRPr sz="1200" b="0" i="0" u="none" strike="noStrike" cap="none" dirty="0">
              <a:solidFill>
                <a:srgbClr val="000000"/>
              </a:solidFill>
              <a:latin typeface="Source Sans Pro"/>
              <a:ea typeface="Source Sans Pro"/>
              <a:cs typeface="Source Sans Pro"/>
              <a:sym typeface="Source Sans Pro"/>
            </a:endParaRPr>
          </a:p>
        </p:txBody>
      </p:sp>
      <p:grpSp>
        <p:nvGrpSpPr>
          <p:cNvPr id="872" name="Google Shape;872;p77"/>
          <p:cNvGrpSpPr/>
          <p:nvPr/>
        </p:nvGrpSpPr>
        <p:grpSpPr>
          <a:xfrm>
            <a:off x="411480" y="310896"/>
            <a:ext cx="1168498" cy="445321"/>
            <a:chOff x="410431" y="309109"/>
            <a:chExt cx="1123749" cy="369094"/>
          </a:xfrm>
        </p:grpSpPr>
        <p:sp>
          <p:nvSpPr>
            <p:cNvPr id="873" name="Google Shape;873;p77"/>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rgbClr val="FFFFFF"/>
                  </a:solidFill>
                  <a:latin typeface="PT Serif"/>
                  <a:ea typeface="PT Serif"/>
                  <a:cs typeface="PT Serif"/>
                  <a:sym typeface="PT Serif"/>
                </a:rPr>
                <a:t>3</a:t>
              </a:r>
              <a:endParaRPr sz="1200" b="0" i="0" u="none" strike="noStrike" cap="none" dirty="0">
                <a:solidFill>
                  <a:srgbClr val="FFFFFF"/>
                </a:solidFill>
                <a:latin typeface="PT Serif"/>
                <a:ea typeface="PT Serif"/>
                <a:cs typeface="PT Serif"/>
                <a:sym typeface="PT Serif"/>
              </a:endParaRPr>
            </a:p>
          </p:txBody>
        </p:sp>
        <p:sp>
          <p:nvSpPr>
            <p:cNvPr id="874" name="Google Shape;874;p77"/>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PRODUCT</a:t>
              </a:r>
              <a:endParaRPr sz="1400" b="0" i="0" u="none" strike="noStrike" cap="none" dirty="0">
                <a:solidFill>
                  <a:srgbClr val="000000"/>
                </a:solidFill>
                <a:latin typeface="Arial"/>
                <a:ea typeface="Arial"/>
                <a:cs typeface="Arial"/>
                <a:sym typeface="Arial"/>
              </a:endParaRPr>
            </a:p>
          </p:txBody>
        </p:sp>
      </p:grpSp>
      <p:sp>
        <p:nvSpPr>
          <p:cNvPr id="875" name="Google Shape;875;p77"/>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PT Serif"/>
                <a:ea typeface="PT Serif"/>
                <a:cs typeface="PT Serif"/>
                <a:sym typeface="PT Serif"/>
              </a:rPr>
              <a:t>Lorem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cxnSp>
        <p:nvCxnSpPr>
          <p:cNvPr id="881" name="Google Shape;881;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882" name="Google Shape;882;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Sprint 1 will run April 20 to May 3</a:t>
            </a:r>
            <a:r>
              <a:rPr lang="en-US" baseline="30000" dirty="0"/>
              <a:t>rd</a:t>
            </a:r>
            <a:endParaRPr dirty="0"/>
          </a:p>
        </p:txBody>
      </p:sp>
      <p:sp>
        <p:nvSpPr>
          <p:cNvPr id="883" name="Google Shape;883;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36</a:t>
            </a:fld>
            <a:endParaRPr dirty="0">
              <a:latin typeface="Source Sans Pro"/>
              <a:ea typeface="Source Sans Pro"/>
              <a:cs typeface="Source Sans Pro"/>
              <a:sym typeface="Source Sans Pro"/>
            </a:endParaRPr>
          </a:p>
        </p:txBody>
      </p:sp>
      <p:sp>
        <p:nvSpPr>
          <p:cNvPr id="884" name="Google Shape;884;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 04/20 – 04/26</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85" name="Google Shape;885;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 04/27 – 05/03</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86" name="Google Shape;886;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3: 05/04 – 05/10</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87" name="Google Shape;887;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4: 05/11- 05/17</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88" name="Google Shape;888;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6: 05/25 – 05/31</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89" name="Google Shape;889;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5: 05/18 – 05/24</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90" name="Google Shape;890;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1</a:t>
            </a:r>
            <a:endParaRPr sz="1400" b="0" i="0" u="none" strike="noStrike" cap="none" dirty="0">
              <a:solidFill>
                <a:srgbClr val="000000"/>
              </a:solidFill>
              <a:latin typeface="Arial"/>
              <a:ea typeface="Arial"/>
              <a:cs typeface="Arial"/>
              <a:sym typeface="Arial"/>
            </a:endParaRPr>
          </a:p>
        </p:txBody>
      </p:sp>
      <p:sp>
        <p:nvSpPr>
          <p:cNvPr id="891" name="Google Shape;891;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2</a:t>
            </a:r>
            <a:endParaRPr sz="1400" b="0" i="0" u="none" strike="noStrike" cap="none" dirty="0">
              <a:solidFill>
                <a:srgbClr val="000000"/>
              </a:solidFill>
              <a:latin typeface="Arial"/>
              <a:ea typeface="Arial"/>
              <a:cs typeface="Arial"/>
              <a:sym typeface="Arial"/>
            </a:endParaRPr>
          </a:p>
        </p:txBody>
      </p:sp>
      <p:sp>
        <p:nvSpPr>
          <p:cNvPr id="892" name="Google Shape;892;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3</a:t>
            </a:r>
            <a:endParaRPr sz="1400" b="0" i="0" u="none" strike="noStrike" cap="none" dirty="0">
              <a:solidFill>
                <a:srgbClr val="000000"/>
              </a:solidFill>
              <a:latin typeface="Arial"/>
              <a:ea typeface="Arial"/>
              <a:cs typeface="Arial"/>
              <a:sym typeface="Arial"/>
            </a:endParaRPr>
          </a:p>
        </p:txBody>
      </p:sp>
      <p:sp>
        <p:nvSpPr>
          <p:cNvPr id="893" name="Google Shape;893;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7: 06/01 – 06/07</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894" name="Google Shape;894;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4</a:t>
            </a:r>
            <a:endParaRPr sz="1400" b="0" i="0" u="none" strike="noStrike" cap="none" dirty="0">
              <a:solidFill>
                <a:srgbClr val="000000"/>
              </a:solidFill>
              <a:latin typeface="Arial"/>
              <a:ea typeface="Arial"/>
              <a:cs typeface="Arial"/>
              <a:sym typeface="Arial"/>
            </a:endParaRPr>
          </a:p>
        </p:txBody>
      </p:sp>
      <p:sp>
        <p:nvSpPr>
          <p:cNvPr id="895" name="Google Shape;895;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chemeClr val="accent1"/>
                </a:solidFill>
                <a:latin typeface="Source Sans Pro"/>
                <a:ea typeface="Source Sans Pro"/>
                <a:cs typeface="Source Sans Pro"/>
                <a:sym typeface="Source Sans Pro"/>
              </a:rPr>
              <a:t>HH: Tech discovery</a:t>
            </a:r>
            <a:endParaRPr sz="850" b="0" i="0" u="none" strike="noStrike" cap="none" dirty="0">
              <a:solidFill>
                <a:schemeClr val="accent1"/>
              </a:solidFill>
              <a:latin typeface="Source Sans Pro"/>
              <a:ea typeface="Source Sans Pro"/>
              <a:cs typeface="Source Sans Pro"/>
              <a:sym typeface="Source Sans Pro"/>
            </a:endParaRPr>
          </a:p>
        </p:txBody>
      </p:sp>
      <p:sp>
        <p:nvSpPr>
          <p:cNvPr id="896" name="Google Shape;896;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dirty="0">
              <a:solidFill>
                <a:srgbClr val="000000"/>
              </a:solidFill>
              <a:latin typeface="Arial"/>
              <a:ea typeface="Arial"/>
              <a:cs typeface="Arial"/>
              <a:sym typeface="Arial"/>
            </a:endParaRPr>
          </a:p>
        </p:txBody>
      </p:sp>
      <p:sp>
        <p:nvSpPr>
          <p:cNvPr id="897" name="Google Shape;897;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Product &amp; Delivery</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898" name="Google Shape;898;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899" name="Google Shape;899;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900" name="Google Shape;900;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Voice of Veteran </a:t>
            </a:r>
            <a:endParaRPr sz="900" b="0" i="0" u="none" strike="noStrike" cap="none" dirty="0">
              <a:solidFill>
                <a:srgbClr val="202120"/>
              </a:solidFill>
              <a:latin typeface="PT Serif"/>
              <a:ea typeface="PT Serif"/>
              <a:cs typeface="PT Serif"/>
              <a:sym typeface="PT Serif"/>
            </a:endParaRPr>
          </a:p>
        </p:txBody>
      </p:sp>
      <p:sp>
        <p:nvSpPr>
          <p:cNvPr id="901" name="Google Shape;901;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02" name="Google Shape;902;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03" name="Google Shape;903;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904" name="Google Shape;904;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905" name="Google Shape;905;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906" name="Google Shape;906;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7" name="Google Shape;907;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908" name="Google Shape;908;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9" name="Google Shape;909;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0" name="Google Shape;910;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11" name="Google Shape;911;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2" name="Google Shape;912;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3" name="Google Shape;913;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914" name="Google Shape;914;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915" name="Google Shape;915;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916" name="Google Shape;916;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FDFFFD"/>
                </a:solidFill>
                <a:latin typeface="Source Sans Pro"/>
                <a:ea typeface="Source Sans Pro"/>
                <a:cs typeface="Source Sans Pro"/>
                <a:sym typeface="Source Sans Pro"/>
              </a:rPr>
              <a:t>HH: Develop backlog + Vision Framework</a:t>
            </a:r>
            <a:endParaRPr sz="800" b="0" i="0" u="none" strike="noStrike" cap="none" dirty="0">
              <a:solidFill>
                <a:srgbClr val="000000"/>
              </a:solidFill>
              <a:latin typeface="Source Sans Pro"/>
              <a:ea typeface="Source Sans Pro"/>
              <a:cs typeface="Source Sans Pro"/>
              <a:sym typeface="Source Sans Pro"/>
            </a:endParaRPr>
          </a:p>
        </p:txBody>
      </p:sp>
      <p:sp>
        <p:nvSpPr>
          <p:cNvPr id="917" name="Google Shape;917;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1095-B: Identify Change Management or Communications Plan</a:t>
            </a:r>
            <a:endParaRPr sz="850" b="0" i="0" u="none" strike="noStrike" cap="none" dirty="0">
              <a:solidFill>
                <a:srgbClr val="000000"/>
              </a:solidFill>
              <a:latin typeface="Source Sans Pro"/>
              <a:ea typeface="Source Sans Pro"/>
              <a:cs typeface="Source Sans Pro"/>
              <a:sym typeface="Source Sans Pro"/>
            </a:endParaRPr>
          </a:p>
        </p:txBody>
      </p:sp>
      <p:sp>
        <p:nvSpPr>
          <p:cNvPr id="918" name="Google Shape;918;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Handover plan  - Prepare for launch</a:t>
            </a:r>
            <a:endParaRPr sz="850" b="0" i="0" u="none" strike="noStrike" cap="none" dirty="0">
              <a:solidFill>
                <a:srgbClr val="000000"/>
              </a:solidFill>
              <a:latin typeface="Source Sans Pro"/>
              <a:ea typeface="Source Sans Pro"/>
              <a:cs typeface="Source Sans Pro"/>
              <a:sym typeface="Source Sans Pro"/>
            </a:endParaRPr>
          </a:p>
        </p:txBody>
      </p:sp>
      <p:sp>
        <p:nvSpPr>
          <p:cNvPr id="919" name="Google Shape;919;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Testing prep &amp; recruiting</a:t>
            </a:r>
            <a:endParaRPr sz="850" b="0" i="0" u="none" strike="noStrike" cap="none" dirty="0">
              <a:solidFill>
                <a:srgbClr val="FDFFFD"/>
              </a:solidFill>
              <a:latin typeface="Source Sans Pro"/>
              <a:ea typeface="Source Sans Pro"/>
              <a:cs typeface="Source Sans Pro"/>
              <a:sym typeface="Source Sans Pro"/>
            </a:endParaRPr>
          </a:p>
        </p:txBody>
      </p:sp>
      <p:sp>
        <p:nvSpPr>
          <p:cNvPr id="920" name="Google Shape;920;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Prioritized plan</a:t>
            </a:r>
            <a:endParaRPr sz="850" b="0" i="0" u="none" strike="noStrike" cap="none" dirty="0">
              <a:solidFill>
                <a:srgbClr val="000000"/>
              </a:solidFill>
              <a:latin typeface="Source Sans Pro"/>
              <a:ea typeface="Source Sans Pro"/>
              <a:cs typeface="Source Sans Pro"/>
              <a:sym typeface="Source Sans Pro"/>
            </a:endParaRPr>
          </a:p>
        </p:txBody>
      </p:sp>
      <p:sp>
        <p:nvSpPr>
          <p:cNvPr id="921" name="Google Shape;921;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dirty="0">
                <a:solidFill>
                  <a:srgbClr val="FDFFFD"/>
                </a:solidFill>
                <a:latin typeface="Source Sans Pro"/>
                <a:ea typeface="Source Sans Pro"/>
                <a:cs typeface="Source Sans Pro"/>
                <a:sym typeface="Source Sans Pro"/>
              </a:rPr>
              <a:t>1095-B: Wayfinding plan</a:t>
            </a:r>
            <a:endParaRPr sz="850" b="0" i="0" u="none" strike="noStrike" cap="none" dirty="0">
              <a:solidFill>
                <a:srgbClr val="FDFFFD"/>
              </a:solidFill>
              <a:latin typeface="Source Sans Pro"/>
              <a:ea typeface="Source Sans Pro"/>
              <a:cs typeface="Source Sans Pro"/>
              <a:sym typeface="Source Sans Pro"/>
            </a:endParaRPr>
          </a:p>
        </p:txBody>
      </p:sp>
      <p:sp>
        <p:nvSpPr>
          <p:cNvPr id="922" name="Google Shape;922;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923" name="Google Shape;923;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4" name="Google Shape;924;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5" name="Google Shape;925;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926" name="Google Shape;926;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927" name="Google Shape;927;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928" name="Google Shape;928;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Collaboration Cycle</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929" name="Google Shape;929;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930" name="Google Shape;930;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31" name="Google Shape;931;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932" name="Google Shape;932;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933" name="Google Shape;933;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34" name="Google Shape;934;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Midpoint Review </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935" name="Google Shape;935;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936" name="Google Shape;936;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37" name="Google Shape;937;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dirty="0">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dirty="0">
              <a:solidFill>
                <a:srgbClr val="434343"/>
              </a:solidFill>
              <a:latin typeface="PT Serif"/>
              <a:ea typeface="PT Serif"/>
              <a:cs typeface="PT Serif"/>
              <a:sym typeface="PT Serif"/>
            </a:endParaRPr>
          </a:p>
        </p:txBody>
      </p:sp>
      <p:grpSp>
        <p:nvGrpSpPr>
          <p:cNvPr id="938" name="Google Shape;938;p78"/>
          <p:cNvGrpSpPr/>
          <p:nvPr/>
        </p:nvGrpSpPr>
        <p:grpSpPr>
          <a:xfrm>
            <a:off x="9071817" y="670129"/>
            <a:ext cx="2767082" cy="407682"/>
            <a:chOff x="8441380" y="993571"/>
            <a:chExt cx="2767082" cy="407682"/>
          </a:xfrm>
        </p:grpSpPr>
        <p:sp>
          <p:nvSpPr>
            <p:cNvPr id="939" name="Google Shape;939;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940" name="Google Shape;940;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941" name="Google Shape;941;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942" name="Google Shape;942;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943" name="Google Shape;943;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Release</a:t>
              </a:r>
              <a:endParaRPr sz="800" b="0" i="0" u="none" strike="noStrike" cap="none" dirty="0">
                <a:solidFill>
                  <a:schemeClr val="dk2"/>
                </a:solidFill>
                <a:latin typeface="Source Sans Pro"/>
                <a:ea typeface="Source Sans Pro"/>
                <a:cs typeface="Source Sans Pro"/>
                <a:sym typeface="Source Sans Pro"/>
              </a:endParaRPr>
            </a:p>
          </p:txBody>
        </p:sp>
        <p:sp>
          <p:nvSpPr>
            <p:cNvPr id="944" name="Google Shape;944;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engineering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945" name="Google Shape;945;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8: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06/08 – 06/14</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946" name="Google Shape;946;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947" name="Google Shape;947;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948" name="Google Shape;948;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949" name="Google Shape;949;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9: 06/15-06/21</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950" name="Google Shape;950;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5</a:t>
            </a:r>
            <a:endParaRPr sz="1400" b="0" i="0" u="none" strike="noStrike" cap="none" dirty="0">
              <a:solidFill>
                <a:srgbClr val="000000"/>
              </a:solidFill>
              <a:latin typeface="Arial"/>
              <a:ea typeface="Arial"/>
              <a:cs typeface="Arial"/>
              <a:sym typeface="Arial"/>
            </a:endParaRPr>
          </a:p>
        </p:txBody>
      </p:sp>
      <p:cxnSp>
        <p:nvCxnSpPr>
          <p:cNvPr id="951" name="Google Shape;951;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952" name="Google Shape;952;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953" name="Google Shape;953;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10: 06/22-06/28</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954" name="Google Shape;954;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55" name="Google Shape;955;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Preview of Sprint 7</a:t>
            </a:r>
            <a:endParaRPr sz="1800" b="0" i="0" u="none" strike="noStrike" cap="none" dirty="0">
              <a:solidFill>
                <a:schemeClr val="dk1"/>
              </a:solidFill>
              <a:latin typeface="Calibri"/>
              <a:ea typeface="Calibri"/>
              <a:cs typeface="Calibri"/>
              <a:sym typeface="Calibri"/>
            </a:endParaRPr>
          </a:p>
        </p:txBody>
      </p:sp>
      <p:grpSp>
        <p:nvGrpSpPr>
          <p:cNvPr id="956" name="Google Shape;956;p78"/>
          <p:cNvGrpSpPr/>
          <p:nvPr/>
        </p:nvGrpSpPr>
        <p:grpSpPr>
          <a:xfrm>
            <a:off x="704826" y="1077415"/>
            <a:ext cx="1301794" cy="5057210"/>
            <a:chOff x="7088474" y="1392482"/>
            <a:chExt cx="1365250" cy="5258585"/>
          </a:xfrm>
        </p:grpSpPr>
        <p:cxnSp>
          <p:nvCxnSpPr>
            <p:cNvPr id="957" name="Google Shape;957;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58" name="Google Shape;958;p78"/>
            <p:cNvGrpSpPr/>
            <p:nvPr/>
          </p:nvGrpSpPr>
          <p:grpSpPr>
            <a:xfrm>
              <a:off x="7088474" y="1392482"/>
              <a:ext cx="1365250" cy="404102"/>
              <a:chOff x="7209124" y="1424232"/>
              <a:chExt cx="1365250" cy="404102"/>
            </a:xfrm>
          </p:grpSpPr>
          <p:sp>
            <p:nvSpPr>
              <p:cNvPr id="959" name="Google Shape;959;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dirty="0">
                    <a:solidFill>
                      <a:schemeClr val="accent1"/>
                    </a:solidFill>
                    <a:latin typeface="Source Sans Pro SemiBold"/>
                    <a:ea typeface="Source Sans Pro SemiBold"/>
                    <a:cs typeface="Source Sans Pro SemiBold"/>
                    <a:sym typeface="Source Sans Pro SemiBold"/>
                  </a:rPr>
                  <a:t>WE ARE HERE</a:t>
                </a:r>
                <a:endParaRPr sz="1200" b="1" i="0" u="none" strike="noStrike" cap="none" dirty="0">
                  <a:solidFill>
                    <a:schemeClr val="accent1"/>
                  </a:solidFill>
                  <a:latin typeface="Source Sans Pro SemiBold"/>
                  <a:ea typeface="Source Sans Pro SemiBold"/>
                  <a:cs typeface="Source Sans Pro SemiBold"/>
                  <a:sym typeface="Source Sans Pro SemiBold"/>
                </a:endParaRPr>
              </a:p>
            </p:txBody>
          </p:sp>
          <p:sp>
            <p:nvSpPr>
              <p:cNvPr id="960" name="Google Shape;960;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sp>
        <p:nvSpPr>
          <p:cNvPr id="961" name="Google Shape;961;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Legal Review</a:t>
            </a:r>
            <a:endParaRPr sz="850" b="0" i="0" u="none" strike="noStrike" cap="none" dirty="0">
              <a:solidFill>
                <a:srgbClr val="000000"/>
              </a:solidFill>
              <a:latin typeface="Source Sans Pro"/>
              <a:ea typeface="Source Sans Pro"/>
              <a:cs typeface="Source Sans Pro"/>
              <a:sym typeface="Source Sans Pro"/>
            </a:endParaRPr>
          </a:p>
        </p:txBody>
      </p:sp>
      <p:sp>
        <p:nvSpPr>
          <p:cNvPr id="962" name="Google Shape;962;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HH: Current State Journey Map</a:t>
            </a:r>
            <a:endParaRPr sz="850" b="0" i="0" u="none" strike="noStrike" cap="none" dirty="0">
              <a:solidFill>
                <a:srgbClr val="FDFFFD"/>
              </a:solidFill>
              <a:latin typeface="Source Sans Pro"/>
              <a:ea typeface="Source Sans Pro"/>
              <a:cs typeface="Source Sans Pro"/>
              <a:sym typeface="Source Sans Pro"/>
            </a:endParaRPr>
          </a:p>
        </p:txBody>
      </p:sp>
      <p:sp>
        <p:nvSpPr>
          <p:cNvPr id="963" name="Google Shape;963;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HH: Roadmap</a:t>
            </a:r>
            <a:endParaRPr sz="850" b="0" i="0" u="none" strike="noStrike" cap="none" dirty="0">
              <a:solidFill>
                <a:srgbClr val="FDFFFD"/>
              </a:solidFill>
              <a:latin typeface="Source Sans Pro"/>
              <a:ea typeface="Source Sans Pro"/>
              <a:cs typeface="Source Sans Pro"/>
              <a:sym typeface="Source Sans Pro"/>
            </a:endParaRPr>
          </a:p>
        </p:txBody>
      </p:sp>
      <p:sp>
        <p:nvSpPr>
          <p:cNvPr id="964" name="Google Shape;964;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HH: Discovery</a:t>
            </a:r>
            <a:endParaRPr sz="1400" b="0" i="0" u="none" strike="noStrike" cap="none" dirty="0">
              <a:solidFill>
                <a:srgbClr val="000000"/>
              </a:solidFill>
              <a:latin typeface="Arial"/>
              <a:ea typeface="Arial"/>
              <a:cs typeface="Arial"/>
              <a:sym typeface="Arial"/>
            </a:endParaRPr>
          </a:p>
        </p:txBody>
      </p:sp>
      <p:sp>
        <p:nvSpPr>
          <p:cNvPr id="965" name="Google Shape;965;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Opt-in follow up</a:t>
            </a:r>
            <a:endParaRPr sz="850" b="0" i="0" u="none" strike="noStrike" cap="none" dirty="0">
              <a:solidFill>
                <a:srgbClr val="000000"/>
              </a:solidFill>
              <a:latin typeface="Source Sans Pro"/>
              <a:ea typeface="Source Sans Pro"/>
              <a:cs typeface="Source Sans Pro"/>
              <a:sym typeface="Source Sans Pro"/>
            </a:endParaRPr>
          </a:p>
        </p:txBody>
      </p:sp>
      <p:cxnSp>
        <p:nvCxnSpPr>
          <p:cNvPr id="966" name="Google Shape;966;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967" name="Google Shape;967;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1095-B: Spanish translation docs</a:t>
            </a:r>
            <a:endParaRPr sz="850" b="0" i="0" u="none" strike="noStrike" cap="none" dirty="0">
              <a:solidFill>
                <a:srgbClr val="000000"/>
              </a:solidFill>
              <a:latin typeface="Source Sans Pro"/>
              <a:ea typeface="Source Sans Pro"/>
              <a:cs typeface="Source Sans Pro"/>
              <a:sym typeface="Source Sans Pro"/>
            </a:endParaRPr>
          </a:p>
        </p:txBody>
      </p:sp>
      <p:sp>
        <p:nvSpPr>
          <p:cNvPr id="968" name="Google Shape;968;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dirty="0">
                <a:solidFill>
                  <a:srgbClr val="FDFFFD"/>
                </a:solidFill>
                <a:latin typeface="Source Sans Pro"/>
                <a:ea typeface="Source Sans Pro"/>
                <a:cs typeface="Source Sans Pro"/>
                <a:sym typeface="Source Sans Pro"/>
              </a:rPr>
              <a:t>HH: Charter</a:t>
            </a:r>
            <a:endParaRPr sz="800" b="0" i="0" u="none" strike="noStrike" cap="none" dirty="0">
              <a:solidFill>
                <a:srgbClr val="000000"/>
              </a:solidFill>
              <a:latin typeface="Source Sans Pro"/>
              <a:ea typeface="Source Sans Pro"/>
              <a:cs typeface="Source Sans Pro"/>
              <a:sym typeface="Source Sans Pro"/>
            </a:endParaRPr>
          </a:p>
        </p:txBody>
      </p:sp>
      <p:sp>
        <p:nvSpPr>
          <p:cNvPr id="969" name="Google Shape;969;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sp>
        <p:nvSpPr>
          <p:cNvPr id="970" name="Google Shape;970;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971" name="Google Shape;971;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chemeClr val="accent1"/>
                </a:solidFill>
                <a:latin typeface="Source Sans Pro"/>
                <a:ea typeface="Source Sans Pro"/>
                <a:cs typeface="Source Sans Pro"/>
                <a:sym typeface="Source Sans Pro"/>
              </a:rPr>
              <a:t>HH: Stakeholder Interviews</a:t>
            </a:r>
            <a:endParaRPr sz="1400" b="0" i="0" u="none" strike="noStrike" cap="none" dirty="0">
              <a:solidFill>
                <a:schemeClr val="accent1"/>
              </a:solidFill>
              <a:latin typeface="Arial"/>
              <a:ea typeface="Arial"/>
              <a:cs typeface="Arial"/>
              <a:sym typeface="Arial"/>
            </a:endParaRPr>
          </a:p>
        </p:txBody>
      </p:sp>
      <p:sp>
        <p:nvSpPr>
          <p:cNvPr id="972" name="Google Shape;972;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dirty="0">
                <a:solidFill>
                  <a:srgbClr val="FDFFFD"/>
                </a:solidFill>
                <a:latin typeface="Source Sans Pro"/>
                <a:ea typeface="Source Sans Pro"/>
                <a:cs typeface="Source Sans Pro"/>
                <a:sym typeface="Source Sans Pro"/>
              </a:rPr>
              <a:t>HH: Stakeholder Interviews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2"/>
                </a:solidFill>
                <a:latin typeface="Source Sans Pro"/>
                <a:ea typeface="Source Sans Pro"/>
                <a:cs typeface="Source Sans Pro"/>
                <a:sym typeface="Source Sans Pro"/>
              </a:rPr>
              <a:t>Health Hub</a:t>
            </a:r>
            <a:endParaRPr sz="1400" b="0" i="0" u="none" strike="noStrike" cap="none" dirty="0">
              <a:solidFill>
                <a:srgbClr val="000000"/>
              </a:solidFill>
              <a:latin typeface="Arial"/>
              <a:ea typeface="Arial"/>
              <a:cs typeface="Arial"/>
              <a:sym typeface="Arial"/>
            </a:endParaRPr>
          </a:p>
        </p:txBody>
      </p:sp>
      <p:sp>
        <p:nvSpPr>
          <p:cNvPr id="255" name="Google Shape;255;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CEDAR TO1 Overview</a:t>
            </a:r>
            <a:endParaRPr dirty="0"/>
          </a:p>
        </p:txBody>
      </p:sp>
      <p:sp>
        <p:nvSpPr>
          <p:cNvPr id="256" name="Google Shape;256;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dirty="0">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Introduction</a:t>
            </a:r>
            <a:endParaRPr sz="1800" b="0" i="0" u="none" strike="noStrike" cap="none" dirty="0">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9" name="Google Shape;259;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0</a:t>
            </a:r>
            <a:endParaRPr sz="1200" b="0" i="0" u="none" strike="noStrike" cap="none" dirty="0">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a:t>
            </a:r>
            <a:endParaRPr sz="1200" b="0" i="0" u="none" strike="noStrike" cap="none" dirty="0">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a:t>
            </a:r>
            <a:endParaRPr sz="1200" b="0" i="0" u="none" strike="noStrike" cap="none" dirty="0">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3</a:t>
            </a:r>
            <a:endParaRPr sz="1200" b="0" i="0" u="none" strike="noStrike" cap="none" dirty="0">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4</a:t>
            </a:r>
            <a:endParaRPr sz="1200" b="0" i="0" u="none" strike="noStrike" cap="none" dirty="0">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5</a:t>
            </a:r>
            <a:endParaRPr sz="1200" b="0" i="0" u="none" strike="noStrike" cap="none" dirty="0">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6</a:t>
            </a:r>
            <a:endParaRPr sz="1200" b="0" i="0" u="none" strike="noStrike" cap="none" dirty="0">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7</a:t>
            </a:r>
            <a:endParaRPr sz="1200" b="0" i="0" u="none" strike="noStrike" cap="none" dirty="0">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Sep</a:t>
            </a:r>
            <a:endParaRPr sz="1200" b="0" i="0" u="none" strike="noStrike" cap="none" dirty="0">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Oct</a:t>
            </a:r>
            <a:endParaRPr sz="1200" b="0" i="0" u="none" strike="noStrike" cap="none" dirty="0">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Nov</a:t>
            </a:r>
            <a:endParaRPr sz="1200" b="0" i="0" u="none" strike="noStrike" cap="none" dirty="0">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Dec</a:t>
            </a:r>
            <a:endParaRPr sz="1200" b="0" i="0" u="none" strike="noStrike" cap="none" dirty="0">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8</a:t>
            </a:r>
            <a:endParaRPr sz="1200" b="0" i="0" u="none" strike="noStrike" cap="none" dirty="0">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9</a:t>
            </a:r>
            <a:endParaRPr sz="1200" b="0" i="0" u="none" strike="noStrike" cap="none" dirty="0">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10</a:t>
            </a:r>
            <a:endParaRPr sz="1200" b="0" i="0" u="none" strike="noStrike" cap="none" dirty="0">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11</a:t>
            </a:r>
            <a:endParaRPr sz="1200" b="0" i="0" u="none" strike="noStrike" cap="none" dirty="0">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Jan</a:t>
            </a:r>
            <a:endParaRPr sz="1200" b="0" i="0" u="none" strike="noStrike" cap="none" dirty="0">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FDFFFD"/>
                </a:solidFill>
                <a:latin typeface="Source Sans Pro"/>
                <a:ea typeface="Source Sans Pro"/>
                <a:cs typeface="Source Sans Pro"/>
                <a:sym typeface="Source Sans Pro"/>
              </a:rPr>
              <a:t>Feb</a:t>
            </a:r>
            <a:endParaRPr sz="1200" b="0" i="0" u="none" strike="noStrike" cap="none" dirty="0">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dirty="0">
                <a:solidFill>
                  <a:srgbClr val="FFFFFF"/>
                </a:solidFill>
                <a:latin typeface="Source Sans Pro"/>
                <a:ea typeface="Source Sans Pro"/>
                <a:cs typeface="Source Sans Pro"/>
                <a:sym typeface="Source Sans Pro"/>
              </a:rPr>
              <a:t>DHM - Health Apartment</a:t>
            </a:r>
            <a:endParaRPr sz="1200" b="1" i="0" u="none" strike="noStrike" cap="none" dirty="0">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PHASE</a:t>
            </a:r>
            <a:endParaRPr sz="1400" b="0" i="0" u="none" strike="noStrike" cap="none" dirty="0">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SPRINT</a:t>
            </a:r>
            <a:endParaRPr sz="1400" b="0" i="0" u="none" strike="noStrike" cap="none" dirty="0">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MONTH</a:t>
            </a:r>
            <a:endParaRPr sz="1200" b="0" i="0" u="none" strike="noStrike" cap="none" dirty="0">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FOCUS</a:t>
            </a:r>
            <a:endParaRPr sz="1200" b="0" i="0" u="none" strike="noStrike" cap="none" dirty="0">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12</a:t>
            </a:r>
            <a:endParaRPr sz="1200" b="0" i="0" u="none" strike="noStrike" cap="none" dirty="0">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13</a:t>
            </a:r>
            <a:endParaRPr sz="1200" b="0" i="0" u="none" strike="noStrike" cap="none" dirty="0">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14</a:t>
            </a:r>
            <a:endParaRPr sz="1200" b="0" i="0" u="none" strike="noStrike" cap="none" dirty="0">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15</a:t>
            </a:r>
            <a:endParaRPr sz="1200" b="0" i="0" u="none" strike="noStrike" cap="none" dirty="0">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FDFFFD"/>
                </a:solidFill>
                <a:latin typeface="Source Sans Pro"/>
                <a:ea typeface="Source Sans Pro"/>
                <a:cs typeface="Source Sans Pro"/>
                <a:sym typeface="Source Sans Pro"/>
              </a:rPr>
              <a:t>Mar</a:t>
            </a:r>
            <a:endParaRPr sz="1200" b="0" i="0" u="none" strike="noStrike" cap="none" dirty="0">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Apr</a:t>
            </a:r>
            <a:endParaRPr sz="1200" b="0" i="0" u="none" strike="noStrike" cap="none" dirty="0">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16</a:t>
            </a:r>
            <a:endParaRPr sz="1200" b="0" i="0" u="none" strike="noStrike" cap="none" dirty="0">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17</a:t>
            </a:r>
            <a:endParaRPr sz="1200" b="0" i="0" u="none" strike="noStrike" cap="none" dirty="0">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18</a:t>
            </a:r>
            <a:endParaRPr sz="1200" b="0" i="0" u="none" strike="noStrike" cap="none" dirty="0">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19</a:t>
            </a:r>
            <a:endParaRPr sz="1200" b="0" i="0" u="none" strike="noStrike" cap="none" dirty="0">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20</a:t>
            </a:r>
            <a:endParaRPr sz="1200" b="0" i="0" u="none" strike="noStrike" cap="none" dirty="0">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21</a:t>
            </a:r>
            <a:endParaRPr sz="1200" b="0" i="0" u="none" strike="noStrike" cap="none" dirty="0">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22</a:t>
            </a:r>
            <a:endParaRPr sz="1200" b="0" i="0" u="none" strike="noStrike" cap="none" dirty="0">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23</a:t>
            </a:r>
            <a:endParaRPr sz="1200" b="0" i="0" u="none" strike="noStrike" cap="none" dirty="0">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24</a:t>
            </a:r>
            <a:endParaRPr sz="1200" b="0" i="0" u="none" strike="noStrike" cap="none" dirty="0">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25</a:t>
            </a:r>
            <a:endParaRPr sz="1200" b="0" i="0" u="none" strike="noStrike" cap="none" dirty="0">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May</a:t>
            </a:r>
            <a:endParaRPr sz="1200" b="0" i="0" u="none" strike="noStrike" cap="none" dirty="0">
              <a:solidFill>
                <a:schemeClr val="dk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Jun</a:t>
            </a:r>
            <a:endParaRPr sz="1200" b="0" i="0" u="none" strike="noStrike" cap="none" dirty="0">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Jul</a:t>
            </a:r>
            <a:endParaRPr sz="1200" b="0" i="0" u="none" strike="noStrike" cap="none" dirty="0">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Aug</a:t>
            </a:r>
            <a:endParaRPr sz="1200" b="0" i="0" u="none" strike="noStrike" cap="none" dirty="0">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799" y="3898925"/>
            <a:ext cx="4545600" cy="430800"/>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dirty="0">
                <a:solidFill>
                  <a:schemeClr val="dk1"/>
                </a:solidFill>
                <a:latin typeface="Source Sans Pro"/>
                <a:ea typeface="Source Sans Pro"/>
                <a:cs typeface="Source Sans Pro"/>
                <a:sym typeface="Source Sans Pro"/>
              </a:rPr>
              <a:t>1095-B Form</a:t>
            </a:r>
            <a:endParaRPr sz="1200" b="1" i="0" u="none" strike="noStrike" cap="none" dirty="0">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lt1"/>
                </a:solidFill>
                <a:latin typeface="Source Sans Pro"/>
                <a:ea typeface="Source Sans Pro"/>
                <a:cs typeface="Source Sans Pro"/>
                <a:sym typeface="Source Sans Pro"/>
              </a:rPr>
              <a:t>Community Care</a:t>
            </a:r>
            <a:endParaRPr sz="1200" b="1" i="0" u="none" strike="noStrike" cap="none" dirty="0">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dirty="0">
                <a:solidFill>
                  <a:srgbClr val="565956"/>
                </a:solidFill>
                <a:latin typeface="PT Serif"/>
                <a:ea typeface="PT Serif"/>
                <a:cs typeface="PT Serif"/>
                <a:sym typeface="PT Serif"/>
              </a:rPr>
              <a:t>CY 2022</a:t>
            </a:r>
            <a:endParaRPr sz="1800" b="0" i="0" u="none" strike="noStrike" cap="none" dirty="0">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dirty="0">
                <a:solidFill>
                  <a:srgbClr val="565956"/>
                </a:solidFill>
                <a:latin typeface="PT Serif"/>
                <a:ea typeface="PT Serif"/>
                <a:cs typeface="PT Serif"/>
                <a:sym typeface="PT Serif"/>
              </a:rPr>
              <a:t>CY 2021</a:t>
            </a:r>
            <a:endParaRPr sz="1800" b="0" i="0" u="none" strike="noStrike" cap="none" dirty="0">
              <a:solidFill>
                <a:schemeClr val="dk1"/>
              </a:solidFill>
              <a:latin typeface="Calibri"/>
              <a:ea typeface="Calibri"/>
              <a:cs typeface="Calibri"/>
              <a:sym typeface="Calibri"/>
            </a:endParaRPr>
          </a:p>
        </p:txBody>
      </p:sp>
      <p:grpSp>
        <p:nvGrpSpPr>
          <p:cNvPr id="307" name="Google Shape;307;p4"/>
          <p:cNvGrpSpPr/>
          <p:nvPr/>
        </p:nvGrpSpPr>
        <p:grpSpPr>
          <a:xfrm>
            <a:off x="7772801" y="1198271"/>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dirty="0">
                    <a:solidFill>
                      <a:schemeClr val="accent1"/>
                    </a:solidFill>
                    <a:latin typeface="Source Sans Pro SemiBold"/>
                    <a:ea typeface="Source Sans Pro SemiBold"/>
                    <a:cs typeface="Source Sans Pro SemiBold"/>
                    <a:sym typeface="Source Sans Pro SemiBold"/>
                  </a:rPr>
                  <a:t>WE ARE HERE</a:t>
                </a:r>
                <a:endParaRPr sz="1250" b="0" i="0" u="none" strike="noStrike" cap="none" dirty="0">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sp>
        <p:nvSpPr>
          <p:cNvPr id="312" name="Google Shape;312;p4"/>
          <p:cNvSpPr txBox="1"/>
          <p:nvPr/>
        </p:nvSpPr>
        <p:spPr>
          <a:xfrm>
            <a:off x="9199425" y="3898925"/>
            <a:ext cx="2743200" cy="430800"/>
          </a:xfrm>
          <a:prstGeom prst="rect">
            <a:avLst/>
          </a:prstGeom>
          <a:solidFill>
            <a:srgbClr val="0365B9">
              <a:alpha val="30196"/>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dirty="0">
                <a:solidFill>
                  <a:srgbClr val="8F8F8F"/>
                </a:solidFill>
                <a:latin typeface="Source Sans Pro"/>
                <a:ea typeface="Source Sans Pro"/>
                <a:cs typeface="Source Sans Pro"/>
                <a:sym typeface="Source Sans Pro"/>
              </a:rPr>
              <a:t>Follow ups as needed</a:t>
            </a:r>
            <a:endParaRPr sz="1200" b="1" i="0" u="none" strike="noStrike" cap="none" dirty="0">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27207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26</a:t>
            </a:r>
            <a:endParaRPr sz="1200" b="0" i="0" u="none" strike="noStrike" cap="none" dirty="0">
              <a:solidFill>
                <a:schemeClr val="dk2"/>
              </a:solidFill>
              <a:latin typeface="Source Sans Pro"/>
              <a:ea typeface="Source Sans Pro"/>
              <a:cs typeface="Source Sans Pro"/>
              <a:sym typeface="Source Sans Pro"/>
            </a:endParaRPr>
          </a:p>
        </p:txBody>
      </p:sp>
      <p:sp>
        <p:nvSpPr>
          <p:cNvPr id="314" name="Google Shape;314;p4"/>
          <p:cNvSpPr txBox="1"/>
          <p:nvPr/>
        </p:nvSpPr>
        <p:spPr>
          <a:xfrm>
            <a:off x="11677995" y="2257675"/>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27</a:t>
            </a:r>
            <a:endParaRPr sz="1200" b="0" i="0" u="none" strike="noStrike" cap="none" dirty="0">
              <a:solidFill>
                <a:schemeClr val="dk2"/>
              </a:solidFill>
              <a:latin typeface="Source Sans Pro"/>
              <a:ea typeface="Source Sans Pro"/>
              <a:cs typeface="Source Sans Pro"/>
              <a:sym typeface="Source Sans Pro"/>
            </a:endParaRPr>
          </a:p>
        </p:txBody>
      </p:sp>
      <p:sp>
        <p:nvSpPr>
          <p:cNvPr id="315" name="Google Shape;315;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Sep</a:t>
            </a:r>
            <a:endParaRPr sz="1200" b="0" i="0" u="none" strike="noStrike" cap="none" dirty="0">
              <a:solidFill>
                <a:schemeClr val="dk2"/>
              </a:solidFill>
              <a:latin typeface="Source Sans Pro"/>
              <a:ea typeface="Source Sans Pro"/>
              <a:cs typeface="Source Sans Pro"/>
              <a:sym typeface="Source Sans Pro"/>
            </a:endParaRPr>
          </a:p>
        </p:txBody>
      </p:sp>
      <p:sp>
        <p:nvSpPr>
          <p:cNvPr id="316" name="Google Shape;316;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Agenda</a:t>
            </a:r>
            <a:endParaRPr dirty="0"/>
          </a:p>
        </p:txBody>
      </p:sp>
      <p:sp>
        <p:nvSpPr>
          <p:cNvPr id="322" name="Google Shape;322;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dirty="0">
              <a:latin typeface="Source Sans Pro"/>
              <a:ea typeface="Source Sans Pro"/>
              <a:cs typeface="Source Sans Pro"/>
              <a:sym typeface="Source Sans Pro"/>
            </a:endParaRPr>
          </a:p>
        </p:txBody>
      </p:sp>
      <p:sp>
        <p:nvSpPr>
          <p:cNvPr id="323" name="Google Shape;323;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Agenda</a:t>
            </a:r>
            <a:endParaRPr sz="1800" b="0" i="0" u="none" strike="noStrike" cap="none" dirty="0">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21894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15000"/>
              </a:lnSpc>
              <a:spcBef>
                <a:spcPts val="0"/>
              </a:spcBef>
              <a:spcAft>
                <a:spcPts val="0"/>
              </a:spcAft>
              <a:buClr>
                <a:srgbClr val="000000"/>
              </a:buClr>
              <a:buSzPts val="1647"/>
              <a:buFont typeface="Arial"/>
              <a:buNone/>
            </a:pPr>
            <a:r>
              <a:rPr lang="en-US" sz="1400" b="0" i="0" u="none" strike="noStrike" cap="none" dirty="0">
                <a:solidFill>
                  <a:schemeClr val="accent2"/>
                </a:solidFill>
                <a:latin typeface="PT Serif"/>
                <a:ea typeface="PT Serif"/>
                <a:cs typeface="PT Serif"/>
                <a:sym typeface="PT Serif"/>
              </a:rPr>
              <a:t>Sprint Goal:</a:t>
            </a:r>
            <a:r>
              <a:rPr lang="en-US" sz="1400" b="0" i="0" u="none" strike="noStrike" cap="none" dirty="0">
                <a:solidFill>
                  <a:schemeClr val="dk2"/>
                </a:solidFill>
                <a:latin typeface="PT Serif"/>
                <a:ea typeface="PT Serif"/>
                <a:cs typeface="PT Serif"/>
                <a:sym typeface="PT Serif"/>
              </a:rPr>
              <a:t> </a:t>
            </a:r>
            <a:endParaRPr sz="1400" b="0" i="0" u="none" strike="noStrike" cap="none" dirty="0">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647"/>
              <a:buFont typeface="Arial"/>
              <a:buNone/>
            </a:pPr>
            <a:r>
              <a:rPr lang="en-US" sz="1400" b="0" i="0" u="none" strike="noStrike" cap="none" dirty="0">
                <a:solidFill>
                  <a:schemeClr val="dk2"/>
                </a:solidFill>
                <a:latin typeface="PT Serif"/>
                <a:ea typeface="PT Serif"/>
                <a:cs typeface="PT Serif"/>
                <a:sym typeface="PT Serif"/>
              </a:rPr>
              <a:t>For sprint 3 we focused on  initiating our first round of research on IA, Veteran experience map,  laid the foundation for a second round of research, and explored requirements for launch of 1095-B </a:t>
            </a:r>
            <a:r>
              <a:rPr lang="en-US" sz="1400" b="0" i="0" u="none" strike="noStrike" cap="none" dirty="0">
                <a:solidFill>
                  <a:srgbClr val="000000"/>
                </a:solidFill>
                <a:latin typeface="PT Serif"/>
                <a:ea typeface="PT Serif"/>
                <a:cs typeface="PT Serif"/>
                <a:sym typeface="PT Serif"/>
              </a:rPr>
              <a:t>		</a:t>
            </a:r>
            <a:endParaRPr sz="1400" b="0" i="0" u="none" strike="noStrike" cap="none" dirty="0">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8722775" cy="755200"/>
        </p:xfrm>
        <a:graphic>
          <a:graphicData uri="http://schemas.openxmlformats.org/drawingml/2006/table">
            <a:tbl>
              <a:tblPr firstRow="1" bandRow="1">
                <a:noFill/>
                <a:tableStyleId>{84539873-6B60-458C-94DC-300AA84E7DF1}</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dirty="0">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6" name="Google Shape;326;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7" name="Google Shape;327;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8" name="Google Shape;328;p9"/>
          <p:cNvSpPr txBox="1"/>
          <p:nvPr/>
        </p:nvSpPr>
        <p:spPr>
          <a:xfrm>
            <a:off x="3572507" y="1810715"/>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HEALTH HUB</a:t>
            </a:r>
            <a:endParaRPr sz="1400" b="0" i="0" u="none" strike="noStrike" cap="none" dirty="0">
              <a:solidFill>
                <a:srgbClr val="000000"/>
              </a:solidFill>
              <a:latin typeface="Arial"/>
              <a:ea typeface="Arial"/>
              <a:cs typeface="Arial"/>
              <a:sym typeface="Arial"/>
            </a:endParaRPr>
          </a:p>
        </p:txBody>
      </p:sp>
      <p:sp>
        <p:nvSpPr>
          <p:cNvPr id="329" name="Google Shape;329;p9"/>
          <p:cNvSpPr txBox="1"/>
          <p:nvPr/>
        </p:nvSpPr>
        <p:spPr>
          <a:xfrm>
            <a:off x="3572506" y="3689185"/>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71BF"/>
                </a:solidFill>
                <a:latin typeface="Source Sans Pro"/>
                <a:ea typeface="Source Sans Pro"/>
                <a:cs typeface="Source Sans Pro"/>
                <a:sym typeface="Source Sans Pro"/>
              </a:rPr>
              <a:t>1095-B</a:t>
            </a:r>
            <a:endParaRPr sz="1400" b="0" i="0" u="none" strike="noStrike" cap="none" dirty="0">
              <a:solidFill>
                <a:srgbClr val="000000"/>
              </a:solidFill>
              <a:latin typeface="Arial"/>
              <a:ea typeface="Arial"/>
              <a:cs typeface="Arial"/>
              <a:sym typeface="Arial"/>
            </a:endParaRPr>
          </a:p>
        </p:txBody>
      </p:sp>
      <p:sp>
        <p:nvSpPr>
          <p:cNvPr id="330" name="Google Shape;330;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
        <p:nvSpPr>
          <p:cNvPr id="331" name="Google Shape;331;p9"/>
          <p:cNvSpPr txBox="1"/>
          <p:nvPr/>
        </p:nvSpPr>
        <p:spPr>
          <a:xfrm>
            <a:off x="4065192" y="2086647"/>
            <a:ext cx="6213900" cy="1292662"/>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rgbClr val="000000"/>
                </a:solidFill>
                <a:latin typeface="PT Serif"/>
                <a:ea typeface="PT Serif"/>
                <a:cs typeface="PT Serif"/>
                <a:sym typeface="PT Serif"/>
              </a:rPr>
              <a:t>Finalized and submitted research plan</a:t>
            </a:r>
            <a:endParaRPr sz="1600" b="0" i="0" u="none" strike="noStrike" cap="none" dirty="0">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rgbClr val="000000"/>
                </a:solidFill>
                <a:latin typeface="PT Serif"/>
                <a:ea typeface="PT Serif"/>
                <a:cs typeface="PT Serif"/>
                <a:sym typeface="PT Serif"/>
              </a:rPr>
              <a:t>Prepared and pilot tested IA treejack test</a:t>
            </a:r>
            <a:endParaRPr sz="1600" b="0" i="0" u="none" strike="noStrike" cap="none" dirty="0">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rgbClr val="000000"/>
                </a:solidFill>
                <a:latin typeface="PT Serif"/>
                <a:ea typeface="PT Serif"/>
                <a:cs typeface="PT Serif"/>
                <a:sym typeface="PT Serif"/>
              </a:rPr>
              <a:t>Iterated experience map</a:t>
            </a:r>
            <a:endParaRPr sz="1600" b="0" i="0" u="none" strike="noStrike" cap="none" dirty="0">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rgbClr val="000000"/>
                </a:solidFill>
                <a:latin typeface="PT Serif"/>
                <a:ea typeface="PT Serif"/>
                <a:cs typeface="PT Serif"/>
                <a:sym typeface="PT Serif"/>
              </a:rPr>
              <a:t>Preparations for future research</a:t>
            </a:r>
            <a:endParaRPr sz="1600" b="0" i="0" u="none" strike="noStrike" cap="none" dirty="0">
              <a:solidFill>
                <a:srgbClr val="000000"/>
              </a:solidFill>
              <a:latin typeface="PT Serif"/>
              <a:ea typeface="PT Serif"/>
              <a:cs typeface="PT Serif"/>
              <a:sym typeface="PT Serif"/>
            </a:endParaRPr>
          </a:p>
        </p:txBody>
      </p:sp>
      <p:sp>
        <p:nvSpPr>
          <p:cNvPr id="332" name="Google Shape;332;p9"/>
          <p:cNvSpPr txBox="1"/>
          <p:nvPr/>
        </p:nvSpPr>
        <p:spPr>
          <a:xfrm>
            <a:off x="4065192" y="3943203"/>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chemeClr val="dk1"/>
                </a:solidFill>
                <a:latin typeface="PT Serif"/>
                <a:ea typeface="PT Serif"/>
                <a:cs typeface="PT Serif"/>
                <a:sym typeface="PT Serif"/>
              </a:rPr>
              <a:t>Monitored 1095-B Blockers</a:t>
            </a:r>
            <a:endParaRPr sz="1600" b="0" i="0" u="none" strike="noStrike" cap="none" dirty="0">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dirty="0">
                <a:solidFill>
                  <a:schemeClr val="dk1"/>
                </a:solidFill>
                <a:latin typeface="PT Serif"/>
                <a:ea typeface="PT Serif"/>
                <a:cs typeface="PT Serif"/>
                <a:sym typeface="PT Serif"/>
              </a:rPr>
              <a:t>Explored requirements for launch once unblocked</a:t>
            </a:r>
            <a:endParaRPr sz="1600" b="0" i="0" u="none" strike="noStrike" cap="none" dirty="0">
              <a:solidFill>
                <a:schemeClr val="dk1"/>
              </a:solidFill>
              <a:latin typeface="PT Serif"/>
              <a:ea typeface="PT Serif"/>
              <a:cs typeface="PT Serif"/>
              <a:sym typeface="PT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dirty="0"/>
              <a:t>Health Hub</a:t>
            </a:r>
            <a:endParaRPr dirty="0"/>
          </a:p>
        </p:txBody>
      </p:sp>
      <p:sp>
        <p:nvSpPr>
          <p:cNvPr id="338" name="Google Shape;338;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dirty="0"/>
              <a:t>SPRINT 3 DEMO</a:t>
            </a:r>
            <a:endParaRPr dirty="0"/>
          </a:p>
        </p:txBody>
      </p:sp>
      <p:sp>
        <p:nvSpPr>
          <p:cNvPr id="339" name="Google Shape;339;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dirty="0"/>
          </a:p>
        </p:txBody>
      </p:sp>
      <p:sp>
        <p:nvSpPr>
          <p:cNvPr id="340" name="Google Shape;340;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6"/>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Health Hub Strategic Roadmap v1</a:t>
            </a:r>
            <a:endParaRPr dirty="0"/>
          </a:p>
        </p:txBody>
      </p:sp>
      <p:sp>
        <p:nvSpPr>
          <p:cNvPr id="346" name="Google Shape;346;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7</a:t>
            </a:fld>
            <a:endParaRPr dirty="0">
              <a:latin typeface="Source Sans Pro"/>
              <a:ea typeface="Source Sans Pro"/>
              <a:cs typeface="Source Sans Pro"/>
              <a:sym typeface="Source Sans Pro"/>
            </a:endParaRPr>
          </a:p>
        </p:txBody>
      </p:sp>
      <p:sp>
        <p:nvSpPr>
          <p:cNvPr id="347" name="Google Shape;347;p5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Product Management</a:t>
            </a:r>
            <a:endParaRPr sz="1800" b="0" i="0" u="none" strike="noStrike" cap="none" dirty="0">
              <a:solidFill>
                <a:schemeClr val="dk1"/>
              </a:solidFill>
              <a:latin typeface="Calibri"/>
              <a:ea typeface="Calibri"/>
              <a:cs typeface="Calibri"/>
              <a:sym typeface="Calibri"/>
            </a:endParaRPr>
          </a:p>
        </p:txBody>
      </p:sp>
      <p:cxnSp>
        <p:nvCxnSpPr>
          <p:cNvPr id="348" name="Google Shape;348;p56"/>
          <p:cNvCxnSpPr/>
          <p:nvPr/>
        </p:nvCxnSpPr>
        <p:spPr>
          <a:xfrm>
            <a:off x="1806739" y="2342013"/>
            <a:ext cx="9810040" cy="2210"/>
          </a:xfrm>
          <a:prstGeom prst="straightConnector1">
            <a:avLst/>
          </a:prstGeom>
          <a:noFill/>
          <a:ln w="9525" cap="flat" cmpd="sng">
            <a:solidFill>
              <a:srgbClr val="232B34"/>
            </a:solidFill>
            <a:prstDash val="solid"/>
            <a:round/>
            <a:headEnd type="none" w="sm" len="sm"/>
            <a:tailEnd type="none" w="sm" len="sm"/>
          </a:ln>
        </p:spPr>
      </p:cxnSp>
      <p:sp>
        <p:nvSpPr>
          <p:cNvPr id="349" name="Google Shape;349;p56"/>
          <p:cNvSpPr txBox="1"/>
          <p:nvPr/>
        </p:nvSpPr>
        <p:spPr>
          <a:xfrm>
            <a:off x="608677" y="175603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YEAR</a:t>
            </a:r>
            <a:endParaRPr sz="1400" b="0" i="0" u="none" strike="noStrike" cap="none" dirty="0">
              <a:solidFill>
                <a:srgbClr val="000000"/>
              </a:solidFill>
              <a:latin typeface="Arial"/>
              <a:ea typeface="Arial"/>
              <a:cs typeface="Arial"/>
              <a:sym typeface="Arial"/>
            </a:endParaRPr>
          </a:p>
        </p:txBody>
      </p:sp>
      <p:sp>
        <p:nvSpPr>
          <p:cNvPr id="350" name="Google Shape;350;p56"/>
          <p:cNvSpPr txBox="1"/>
          <p:nvPr/>
        </p:nvSpPr>
        <p:spPr>
          <a:xfrm>
            <a:off x="941273" y="2483737"/>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Task Order</a:t>
            </a:r>
            <a:endParaRPr sz="1400" b="0" i="0" u="none" strike="noStrike" cap="none" dirty="0">
              <a:solidFill>
                <a:srgbClr val="000000"/>
              </a:solidFill>
              <a:latin typeface="Arial"/>
              <a:ea typeface="Arial"/>
              <a:cs typeface="Arial"/>
              <a:sym typeface="Arial"/>
            </a:endParaRPr>
          </a:p>
        </p:txBody>
      </p:sp>
      <p:sp>
        <p:nvSpPr>
          <p:cNvPr id="351" name="Google Shape;351;p56"/>
          <p:cNvSpPr txBox="1"/>
          <p:nvPr/>
        </p:nvSpPr>
        <p:spPr>
          <a:xfrm>
            <a:off x="607773" y="2057409"/>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MONTH</a:t>
            </a:r>
            <a:endParaRPr sz="1200" b="0" i="0" u="none" strike="noStrike" cap="none" dirty="0">
              <a:solidFill>
                <a:srgbClr val="0467B8"/>
              </a:solidFill>
              <a:latin typeface="Source Sans Pro"/>
              <a:ea typeface="Source Sans Pro"/>
              <a:cs typeface="Source Sans Pro"/>
              <a:sym typeface="Source Sans Pro"/>
            </a:endParaRPr>
          </a:p>
        </p:txBody>
      </p:sp>
      <p:sp>
        <p:nvSpPr>
          <p:cNvPr id="352" name="Google Shape;352;p56"/>
          <p:cNvSpPr txBox="1"/>
          <p:nvPr/>
        </p:nvSpPr>
        <p:spPr>
          <a:xfrm>
            <a:off x="598999" y="314808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FOCUS</a:t>
            </a:r>
            <a:endParaRPr sz="1200" b="0" i="0" u="none" strike="noStrike" cap="none" dirty="0">
              <a:solidFill>
                <a:srgbClr val="0467B8"/>
              </a:solidFill>
              <a:latin typeface="Source Sans Pro"/>
              <a:ea typeface="Source Sans Pro"/>
              <a:cs typeface="Source Sans Pro"/>
              <a:sym typeface="Source Sans Pro"/>
            </a:endParaRPr>
          </a:p>
        </p:txBody>
      </p:sp>
      <p:sp>
        <p:nvSpPr>
          <p:cNvPr id="353" name="Google Shape;353;p56"/>
          <p:cNvSpPr txBox="1"/>
          <p:nvPr/>
        </p:nvSpPr>
        <p:spPr>
          <a:xfrm>
            <a:off x="1797158" y="2034992"/>
            <a:ext cx="1554480"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Apr</a:t>
            </a:r>
            <a:endParaRPr sz="1200" b="0" i="0" u="none" strike="noStrike" cap="none" dirty="0">
              <a:solidFill>
                <a:schemeClr val="lt1"/>
              </a:solidFill>
              <a:latin typeface="Source Sans Pro"/>
              <a:ea typeface="Source Sans Pro"/>
              <a:cs typeface="Source Sans Pro"/>
              <a:sym typeface="Source Sans Pro"/>
            </a:endParaRPr>
          </a:p>
        </p:txBody>
      </p:sp>
      <p:sp>
        <p:nvSpPr>
          <p:cNvPr id="354" name="Google Shape;354;p56"/>
          <p:cNvSpPr txBox="1"/>
          <p:nvPr/>
        </p:nvSpPr>
        <p:spPr>
          <a:xfrm>
            <a:off x="2954029"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16</a:t>
            </a:r>
            <a:endParaRPr sz="1200" b="0" i="0" u="none" strike="noStrike" cap="none" dirty="0">
              <a:solidFill>
                <a:srgbClr val="8F8F8F"/>
              </a:solidFill>
              <a:latin typeface="Source Sans Pro"/>
              <a:ea typeface="Source Sans Pro"/>
              <a:cs typeface="Source Sans Pro"/>
              <a:sym typeface="Source Sans Pro"/>
            </a:endParaRPr>
          </a:p>
        </p:txBody>
      </p:sp>
      <p:sp>
        <p:nvSpPr>
          <p:cNvPr id="355" name="Google Shape;355;p56"/>
          <p:cNvSpPr txBox="1"/>
          <p:nvPr/>
        </p:nvSpPr>
        <p:spPr>
          <a:xfrm>
            <a:off x="367495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17</a:t>
            </a:r>
            <a:endParaRPr sz="1200" b="0" i="0" u="none" strike="noStrike" cap="none" dirty="0">
              <a:solidFill>
                <a:srgbClr val="8F8F8F"/>
              </a:solidFill>
              <a:latin typeface="Source Sans Pro"/>
              <a:ea typeface="Source Sans Pro"/>
              <a:cs typeface="Source Sans Pro"/>
              <a:sym typeface="Source Sans Pro"/>
            </a:endParaRPr>
          </a:p>
        </p:txBody>
      </p:sp>
      <p:sp>
        <p:nvSpPr>
          <p:cNvPr id="356" name="Google Shape;356;p56"/>
          <p:cNvSpPr txBox="1"/>
          <p:nvPr/>
        </p:nvSpPr>
        <p:spPr>
          <a:xfrm>
            <a:off x="4374402"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18</a:t>
            </a:r>
            <a:endParaRPr sz="1200" b="0" i="0" u="none" strike="noStrike" cap="none" dirty="0">
              <a:solidFill>
                <a:srgbClr val="8F8F8F"/>
              </a:solidFill>
              <a:latin typeface="Source Sans Pro"/>
              <a:ea typeface="Source Sans Pro"/>
              <a:cs typeface="Source Sans Pro"/>
              <a:sym typeface="Source Sans Pro"/>
            </a:endParaRPr>
          </a:p>
        </p:txBody>
      </p:sp>
      <p:sp>
        <p:nvSpPr>
          <p:cNvPr id="357" name="Google Shape;357;p56"/>
          <p:cNvSpPr txBox="1"/>
          <p:nvPr/>
        </p:nvSpPr>
        <p:spPr>
          <a:xfrm>
            <a:off x="5116744"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19</a:t>
            </a:r>
            <a:endParaRPr sz="1200" b="0" i="0" u="none" strike="noStrike" cap="none" dirty="0">
              <a:solidFill>
                <a:srgbClr val="8F8F8F"/>
              </a:solidFill>
              <a:latin typeface="Source Sans Pro"/>
              <a:ea typeface="Source Sans Pro"/>
              <a:cs typeface="Source Sans Pro"/>
              <a:sym typeface="Source Sans Pro"/>
            </a:endParaRPr>
          </a:p>
        </p:txBody>
      </p:sp>
      <p:sp>
        <p:nvSpPr>
          <p:cNvPr id="358" name="Google Shape;358;p56"/>
          <p:cNvSpPr txBox="1"/>
          <p:nvPr/>
        </p:nvSpPr>
        <p:spPr>
          <a:xfrm>
            <a:off x="584404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20</a:t>
            </a:r>
            <a:endParaRPr sz="1200" b="0" i="0" u="none" strike="noStrike" cap="none" dirty="0">
              <a:solidFill>
                <a:srgbClr val="8F8F8F"/>
              </a:solidFill>
              <a:latin typeface="Source Sans Pro"/>
              <a:ea typeface="Source Sans Pro"/>
              <a:cs typeface="Source Sans Pro"/>
              <a:sym typeface="Source Sans Pro"/>
            </a:endParaRPr>
          </a:p>
        </p:txBody>
      </p:sp>
      <p:sp>
        <p:nvSpPr>
          <p:cNvPr id="359" name="Google Shape;359;p56"/>
          <p:cNvSpPr txBox="1"/>
          <p:nvPr/>
        </p:nvSpPr>
        <p:spPr>
          <a:xfrm>
            <a:off x="658266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21</a:t>
            </a:r>
            <a:endParaRPr sz="1200" b="0" i="0" u="none" strike="noStrike" cap="none" dirty="0">
              <a:solidFill>
                <a:srgbClr val="8F8F8F"/>
              </a:solidFill>
              <a:latin typeface="Source Sans Pro"/>
              <a:ea typeface="Source Sans Pro"/>
              <a:cs typeface="Source Sans Pro"/>
              <a:sym typeface="Source Sans Pro"/>
            </a:endParaRPr>
          </a:p>
        </p:txBody>
      </p:sp>
      <p:sp>
        <p:nvSpPr>
          <p:cNvPr id="360" name="Google Shape;360;p56"/>
          <p:cNvSpPr txBox="1"/>
          <p:nvPr/>
        </p:nvSpPr>
        <p:spPr>
          <a:xfrm>
            <a:off x="7309961"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22</a:t>
            </a:r>
            <a:endParaRPr sz="1200" b="0" i="0" u="none" strike="noStrike" cap="none" dirty="0">
              <a:solidFill>
                <a:srgbClr val="8F8F8F"/>
              </a:solidFill>
              <a:latin typeface="Source Sans Pro"/>
              <a:ea typeface="Source Sans Pro"/>
              <a:cs typeface="Source Sans Pro"/>
              <a:sym typeface="Source Sans Pro"/>
            </a:endParaRPr>
          </a:p>
        </p:txBody>
      </p:sp>
      <p:sp>
        <p:nvSpPr>
          <p:cNvPr id="361" name="Google Shape;361;p56"/>
          <p:cNvSpPr txBox="1"/>
          <p:nvPr/>
        </p:nvSpPr>
        <p:spPr>
          <a:xfrm>
            <a:off x="804858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23</a:t>
            </a:r>
            <a:endParaRPr sz="1200" b="0" i="0" u="none" strike="noStrike" cap="none" dirty="0">
              <a:solidFill>
                <a:srgbClr val="8F8F8F"/>
              </a:solidFill>
              <a:latin typeface="Source Sans Pro"/>
              <a:ea typeface="Source Sans Pro"/>
              <a:cs typeface="Source Sans Pro"/>
              <a:sym typeface="Source Sans Pro"/>
            </a:endParaRPr>
          </a:p>
        </p:txBody>
      </p:sp>
      <p:sp>
        <p:nvSpPr>
          <p:cNvPr id="362" name="Google Shape;362;p56"/>
          <p:cNvSpPr txBox="1"/>
          <p:nvPr/>
        </p:nvSpPr>
        <p:spPr>
          <a:xfrm>
            <a:off x="8760838"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24</a:t>
            </a:r>
            <a:endParaRPr sz="1200" b="0" i="0" u="none" strike="noStrike" cap="none" dirty="0">
              <a:solidFill>
                <a:srgbClr val="8F8F8F"/>
              </a:solidFill>
              <a:latin typeface="Source Sans Pro"/>
              <a:ea typeface="Source Sans Pro"/>
              <a:cs typeface="Source Sans Pro"/>
              <a:sym typeface="Source Sans Pro"/>
            </a:endParaRPr>
          </a:p>
        </p:txBody>
      </p:sp>
      <p:sp>
        <p:nvSpPr>
          <p:cNvPr id="363" name="Google Shape;363;p56"/>
          <p:cNvSpPr txBox="1"/>
          <p:nvPr/>
        </p:nvSpPr>
        <p:spPr>
          <a:xfrm>
            <a:off x="946472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rgbClr val="8F8F8F"/>
                </a:solidFill>
                <a:latin typeface="Source Sans Pro"/>
                <a:ea typeface="Source Sans Pro"/>
                <a:cs typeface="Source Sans Pro"/>
                <a:sym typeface="Source Sans Pro"/>
              </a:rPr>
              <a:t>25</a:t>
            </a:r>
            <a:endParaRPr sz="1200" b="0" i="0" u="none" strike="noStrike" cap="none" dirty="0">
              <a:solidFill>
                <a:srgbClr val="8F8F8F"/>
              </a:solidFill>
              <a:latin typeface="Source Sans Pro"/>
              <a:ea typeface="Source Sans Pro"/>
              <a:cs typeface="Source Sans Pro"/>
              <a:sym typeface="Source Sans Pro"/>
            </a:endParaRPr>
          </a:p>
        </p:txBody>
      </p:sp>
      <p:sp>
        <p:nvSpPr>
          <p:cNvPr id="364" name="Google Shape;364;p56"/>
          <p:cNvSpPr txBox="1"/>
          <p:nvPr/>
        </p:nvSpPr>
        <p:spPr>
          <a:xfrm>
            <a:off x="3410269" y="2026197"/>
            <a:ext cx="1554480"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May</a:t>
            </a:r>
            <a:endParaRPr sz="1200" b="0" i="0" u="none" strike="noStrike" cap="none" dirty="0">
              <a:solidFill>
                <a:schemeClr val="dk2"/>
              </a:solidFill>
              <a:latin typeface="Source Sans Pro"/>
              <a:ea typeface="Source Sans Pro"/>
              <a:cs typeface="Source Sans Pro"/>
              <a:sym typeface="Source Sans Pro"/>
            </a:endParaRPr>
          </a:p>
        </p:txBody>
      </p:sp>
      <p:sp>
        <p:nvSpPr>
          <p:cNvPr id="365" name="Google Shape;365;p56"/>
          <p:cNvSpPr txBox="1"/>
          <p:nvPr/>
        </p:nvSpPr>
        <p:spPr>
          <a:xfrm>
            <a:off x="5023380"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Jun</a:t>
            </a:r>
            <a:endParaRPr sz="1200" b="0" i="0" u="none" strike="noStrike" cap="none" dirty="0">
              <a:solidFill>
                <a:schemeClr val="dk2"/>
              </a:solidFill>
              <a:latin typeface="Source Sans Pro"/>
              <a:ea typeface="Source Sans Pro"/>
              <a:cs typeface="Source Sans Pro"/>
              <a:sym typeface="Source Sans Pro"/>
            </a:endParaRPr>
          </a:p>
        </p:txBody>
      </p:sp>
      <p:sp>
        <p:nvSpPr>
          <p:cNvPr id="366" name="Google Shape;366;p56"/>
          <p:cNvSpPr txBox="1"/>
          <p:nvPr/>
        </p:nvSpPr>
        <p:spPr>
          <a:xfrm>
            <a:off x="6636717" y="2034393"/>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Jul</a:t>
            </a:r>
            <a:endParaRPr sz="1200" b="0" i="0" u="none" strike="noStrike" cap="none" dirty="0">
              <a:solidFill>
                <a:schemeClr val="dk2"/>
              </a:solidFill>
              <a:latin typeface="Source Sans Pro"/>
              <a:ea typeface="Source Sans Pro"/>
              <a:cs typeface="Source Sans Pro"/>
              <a:sym typeface="Source Sans Pro"/>
            </a:endParaRPr>
          </a:p>
        </p:txBody>
      </p:sp>
      <p:sp>
        <p:nvSpPr>
          <p:cNvPr id="367" name="Google Shape;367;p56"/>
          <p:cNvSpPr txBox="1"/>
          <p:nvPr/>
        </p:nvSpPr>
        <p:spPr>
          <a:xfrm>
            <a:off x="8223235"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Aug</a:t>
            </a:r>
            <a:endParaRPr sz="1200" b="0" i="0" u="none" strike="noStrike" cap="none" dirty="0">
              <a:solidFill>
                <a:schemeClr val="dk2"/>
              </a:solidFill>
              <a:latin typeface="Source Sans Pro"/>
              <a:ea typeface="Source Sans Pro"/>
              <a:cs typeface="Source Sans Pro"/>
              <a:sym typeface="Source Sans Pro"/>
            </a:endParaRPr>
          </a:p>
        </p:txBody>
      </p:sp>
      <p:sp>
        <p:nvSpPr>
          <p:cNvPr id="368" name="Google Shape;368;p56"/>
          <p:cNvSpPr txBox="1"/>
          <p:nvPr/>
        </p:nvSpPr>
        <p:spPr>
          <a:xfrm>
            <a:off x="1665182" y="171459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dirty="0">
                <a:solidFill>
                  <a:srgbClr val="565956"/>
                </a:solidFill>
                <a:latin typeface="PT Serif"/>
                <a:ea typeface="PT Serif"/>
                <a:cs typeface="PT Serif"/>
                <a:sym typeface="PT Serif"/>
              </a:rPr>
              <a:t>CY 2022</a:t>
            </a:r>
            <a:endParaRPr sz="1800" b="0" i="0" u="none" strike="noStrike" cap="none" dirty="0">
              <a:solidFill>
                <a:schemeClr val="dk1"/>
              </a:solidFill>
              <a:latin typeface="Calibri"/>
              <a:ea typeface="Calibri"/>
              <a:cs typeface="Calibri"/>
              <a:sym typeface="Calibri"/>
            </a:endParaRPr>
          </a:p>
        </p:txBody>
      </p:sp>
      <p:grpSp>
        <p:nvGrpSpPr>
          <p:cNvPr id="369" name="Google Shape;369;p56"/>
          <p:cNvGrpSpPr/>
          <p:nvPr/>
        </p:nvGrpSpPr>
        <p:grpSpPr>
          <a:xfrm>
            <a:off x="4369064" y="1445295"/>
            <a:ext cx="1351008" cy="4448188"/>
            <a:chOff x="5439141" y="1320086"/>
            <a:chExt cx="1351008" cy="4448188"/>
          </a:xfrm>
        </p:grpSpPr>
        <p:cxnSp>
          <p:nvCxnSpPr>
            <p:cNvPr id="370" name="Google Shape;370;p56"/>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71" name="Google Shape;371;p56"/>
            <p:cNvGrpSpPr/>
            <p:nvPr/>
          </p:nvGrpSpPr>
          <p:grpSpPr>
            <a:xfrm>
              <a:off x="5439141" y="1320086"/>
              <a:ext cx="1351008" cy="427115"/>
              <a:chOff x="5559791" y="1351836"/>
              <a:chExt cx="1351008" cy="427115"/>
            </a:xfrm>
          </p:grpSpPr>
          <p:sp>
            <p:nvSpPr>
              <p:cNvPr id="372" name="Google Shape;372;p56"/>
              <p:cNvSpPr/>
              <p:nvPr/>
            </p:nvSpPr>
            <p:spPr>
              <a:xfrm>
                <a:off x="5559791" y="1351836"/>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dirty="0">
                    <a:solidFill>
                      <a:schemeClr val="accent1"/>
                    </a:solidFill>
                    <a:latin typeface="Source Sans Pro SemiBold"/>
                    <a:ea typeface="Source Sans Pro SemiBold"/>
                    <a:cs typeface="Source Sans Pro SemiBold"/>
                    <a:sym typeface="Source Sans Pro SemiBold"/>
                  </a:rPr>
                  <a:t>WE ARE HERE</a:t>
                </a:r>
                <a:endParaRPr sz="1250" b="0" i="0" u="none" strike="noStrike" cap="none" dirty="0">
                  <a:solidFill>
                    <a:schemeClr val="accent1"/>
                  </a:solidFill>
                  <a:latin typeface="Arial"/>
                  <a:ea typeface="Arial"/>
                  <a:cs typeface="Arial"/>
                  <a:sym typeface="Arial"/>
                </a:endParaRPr>
              </a:p>
            </p:txBody>
          </p:sp>
          <p:sp>
            <p:nvSpPr>
              <p:cNvPr id="373" name="Google Shape;373;p56"/>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sp>
        <p:nvSpPr>
          <p:cNvPr id="374" name="Google Shape;374;p56"/>
          <p:cNvSpPr txBox="1"/>
          <p:nvPr/>
        </p:nvSpPr>
        <p:spPr>
          <a:xfrm>
            <a:off x="9836572"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Sep</a:t>
            </a:r>
            <a:endParaRPr sz="1200" b="0" i="0" u="none" strike="noStrike" cap="none" dirty="0">
              <a:solidFill>
                <a:schemeClr val="dk2"/>
              </a:solidFill>
              <a:latin typeface="Source Sans Pro"/>
              <a:ea typeface="Source Sans Pro"/>
              <a:cs typeface="Source Sans Pro"/>
              <a:sym typeface="Source Sans Pro"/>
            </a:endParaRPr>
          </a:p>
        </p:txBody>
      </p:sp>
      <p:sp>
        <p:nvSpPr>
          <p:cNvPr id="375" name="Google Shape;375;p56"/>
          <p:cNvSpPr txBox="1"/>
          <p:nvPr/>
        </p:nvSpPr>
        <p:spPr>
          <a:xfrm>
            <a:off x="941273" y="2724724"/>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467B8"/>
                </a:solidFill>
                <a:latin typeface="Source Sans Pro"/>
                <a:ea typeface="Source Sans Pro"/>
                <a:cs typeface="Source Sans Pro"/>
                <a:sym typeface="Source Sans Pro"/>
              </a:rPr>
              <a:t>Product</a:t>
            </a:r>
            <a:endParaRPr sz="1400" b="0" i="0" u="none" strike="noStrike" cap="none" dirty="0">
              <a:solidFill>
                <a:srgbClr val="000000"/>
              </a:solidFill>
              <a:latin typeface="Arial"/>
              <a:ea typeface="Arial"/>
              <a:cs typeface="Arial"/>
              <a:sym typeface="Arial"/>
            </a:endParaRPr>
          </a:p>
        </p:txBody>
      </p:sp>
      <p:sp>
        <p:nvSpPr>
          <p:cNvPr id="376" name="Google Shape;376;p56"/>
          <p:cNvSpPr txBox="1"/>
          <p:nvPr/>
        </p:nvSpPr>
        <p:spPr>
          <a:xfrm>
            <a:off x="599000" y="2270757"/>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dirty="0">
                <a:solidFill>
                  <a:srgbClr val="0467B8"/>
                </a:solidFill>
                <a:latin typeface="Source Sans Pro"/>
                <a:ea typeface="Source Sans Pro"/>
                <a:cs typeface="Source Sans Pro"/>
                <a:sym typeface="Source Sans Pro"/>
              </a:rPr>
              <a:t>SPRINT</a:t>
            </a:r>
            <a:endParaRPr sz="1200" b="0" i="0" u="none" strike="noStrike" cap="none" dirty="0">
              <a:solidFill>
                <a:srgbClr val="0467B8"/>
              </a:solidFill>
              <a:latin typeface="Source Sans Pro"/>
              <a:ea typeface="Source Sans Pro"/>
              <a:cs typeface="Source Sans Pro"/>
              <a:sym typeface="Source Sans Pro"/>
            </a:endParaRPr>
          </a:p>
        </p:txBody>
      </p:sp>
      <p:sp>
        <p:nvSpPr>
          <p:cNvPr id="377" name="Google Shape;377;p56"/>
          <p:cNvSpPr txBox="1"/>
          <p:nvPr/>
        </p:nvSpPr>
        <p:spPr>
          <a:xfrm>
            <a:off x="2954029"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a:t>
            </a:r>
            <a:endParaRPr sz="1200" b="0" i="0" u="none" strike="noStrike" cap="none" dirty="0">
              <a:solidFill>
                <a:schemeClr val="dk2"/>
              </a:solidFill>
              <a:latin typeface="Source Sans Pro"/>
              <a:ea typeface="Source Sans Pro"/>
              <a:cs typeface="Source Sans Pro"/>
              <a:sym typeface="Source Sans Pro"/>
            </a:endParaRPr>
          </a:p>
        </p:txBody>
      </p:sp>
      <p:sp>
        <p:nvSpPr>
          <p:cNvPr id="378" name="Google Shape;378;p56"/>
          <p:cNvSpPr txBox="1"/>
          <p:nvPr/>
        </p:nvSpPr>
        <p:spPr>
          <a:xfrm>
            <a:off x="437440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3</a:t>
            </a:r>
            <a:endParaRPr sz="1200" b="0" i="0" u="none" strike="noStrike" cap="none" dirty="0">
              <a:solidFill>
                <a:schemeClr val="dk2"/>
              </a:solidFill>
              <a:latin typeface="Source Sans Pro"/>
              <a:ea typeface="Source Sans Pro"/>
              <a:cs typeface="Source Sans Pro"/>
              <a:sym typeface="Source Sans Pro"/>
            </a:endParaRPr>
          </a:p>
        </p:txBody>
      </p:sp>
      <p:sp>
        <p:nvSpPr>
          <p:cNvPr id="379" name="Google Shape;379;p56"/>
          <p:cNvSpPr txBox="1"/>
          <p:nvPr/>
        </p:nvSpPr>
        <p:spPr>
          <a:xfrm>
            <a:off x="5098166"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4</a:t>
            </a:r>
            <a:endParaRPr sz="1200" b="0" i="0" u="none" strike="noStrike" cap="none" dirty="0">
              <a:solidFill>
                <a:schemeClr val="dk2"/>
              </a:solidFill>
              <a:latin typeface="Source Sans Pro"/>
              <a:ea typeface="Source Sans Pro"/>
              <a:cs typeface="Source Sans Pro"/>
              <a:sym typeface="Source Sans Pro"/>
            </a:endParaRPr>
          </a:p>
        </p:txBody>
      </p:sp>
      <p:sp>
        <p:nvSpPr>
          <p:cNvPr id="380" name="Google Shape;380;p56"/>
          <p:cNvSpPr txBox="1"/>
          <p:nvPr/>
        </p:nvSpPr>
        <p:spPr>
          <a:xfrm>
            <a:off x="5829423"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5</a:t>
            </a:r>
            <a:endParaRPr sz="1200" b="0" i="0" u="none" strike="noStrike" cap="none" dirty="0">
              <a:solidFill>
                <a:schemeClr val="dk2"/>
              </a:solidFill>
              <a:latin typeface="Source Sans Pro"/>
              <a:ea typeface="Source Sans Pro"/>
              <a:cs typeface="Source Sans Pro"/>
              <a:sym typeface="Source Sans Pro"/>
            </a:endParaRPr>
          </a:p>
        </p:txBody>
      </p:sp>
      <p:sp>
        <p:nvSpPr>
          <p:cNvPr id="381" name="Google Shape;381;p56"/>
          <p:cNvSpPr txBox="1"/>
          <p:nvPr/>
        </p:nvSpPr>
        <p:spPr>
          <a:xfrm>
            <a:off x="6561138"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6</a:t>
            </a:r>
            <a:endParaRPr sz="1200" b="0" i="0" u="none" strike="noStrike" cap="none" dirty="0">
              <a:solidFill>
                <a:schemeClr val="dk2"/>
              </a:solidFill>
              <a:latin typeface="Source Sans Pro"/>
              <a:ea typeface="Source Sans Pro"/>
              <a:cs typeface="Source Sans Pro"/>
              <a:sym typeface="Source Sans Pro"/>
            </a:endParaRPr>
          </a:p>
        </p:txBody>
      </p:sp>
      <p:sp>
        <p:nvSpPr>
          <p:cNvPr id="382" name="Google Shape;382;p56"/>
          <p:cNvSpPr txBox="1"/>
          <p:nvPr/>
        </p:nvSpPr>
        <p:spPr>
          <a:xfrm>
            <a:off x="7305946"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7</a:t>
            </a:r>
            <a:endParaRPr sz="1200" b="0" i="0" u="none" strike="noStrike" cap="none" dirty="0">
              <a:solidFill>
                <a:schemeClr val="dk2"/>
              </a:solidFill>
              <a:latin typeface="Source Sans Pro"/>
              <a:ea typeface="Source Sans Pro"/>
              <a:cs typeface="Source Sans Pro"/>
              <a:sym typeface="Source Sans Pro"/>
            </a:endParaRPr>
          </a:p>
        </p:txBody>
      </p:sp>
      <p:sp>
        <p:nvSpPr>
          <p:cNvPr id="383" name="Google Shape;383;p56"/>
          <p:cNvSpPr txBox="1"/>
          <p:nvPr/>
        </p:nvSpPr>
        <p:spPr>
          <a:xfrm>
            <a:off x="8039914"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8</a:t>
            </a:r>
            <a:endParaRPr sz="1200" b="0" i="0" u="none" strike="noStrike" cap="none" dirty="0">
              <a:solidFill>
                <a:schemeClr val="dk2"/>
              </a:solidFill>
              <a:latin typeface="Source Sans Pro"/>
              <a:ea typeface="Source Sans Pro"/>
              <a:cs typeface="Source Sans Pro"/>
              <a:sym typeface="Source Sans Pro"/>
            </a:endParaRPr>
          </a:p>
        </p:txBody>
      </p:sp>
      <p:sp>
        <p:nvSpPr>
          <p:cNvPr id="384" name="Google Shape;384;p56"/>
          <p:cNvSpPr txBox="1"/>
          <p:nvPr/>
        </p:nvSpPr>
        <p:spPr>
          <a:xfrm>
            <a:off x="8760838"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9</a:t>
            </a:r>
            <a:endParaRPr sz="1200" b="0" i="0" u="none" strike="noStrike" cap="none" dirty="0">
              <a:solidFill>
                <a:schemeClr val="dk2"/>
              </a:solidFill>
              <a:latin typeface="Source Sans Pro"/>
              <a:ea typeface="Source Sans Pro"/>
              <a:cs typeface="Source Sans Pro"/>
              <a:sym typeface="Source Sans Pro"/>
            </a:endParaRPr>
          </a:p>
        </p:txBody>
      </p:sp>
      <p:sp>
        <p:nvSpPr>
          <p:cNvPr id="385" name="Google Shape;385;p56"/>
          <p:cNvSpPr txBox="1"/>
          <p:nvPr/>
        </p:nvSpPr>
        <p:spPr>
          <a:xfrm>
            <a:off x="948176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10</a:t>
            </a:r>
            <a:endParaRPr sz="1200" b="0" i="0" u="none" strike="noStrike" cap="none" dirty="0">
              <a:solidFill>
                <a:schemeClr val="dk2"/>
              </a:solidFill>
              <a:latin typeface="Source Sans Pro"/>
              <a:ea typeface="Source Sans Pro"/>
              <a:cs typeface="Source Sans Pro"/>
              <a:sym typeface="Source Sans Pro"/>
            </a:endParaRPr>
          </a:p>
        </p:txBody>
      </p:sp>
      <p:sp>
        <p:nvSpPr>
          <p:cNvPr id="386" name="Google Shape;386;p56"/>
          <p:cNvSpPr txBox="1"/>
          <p:nvPr/>
        </p:nvSpPr>
        <p:spPr>
          <a:xfrm>
            <a:off x="3658590"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dk2"/>
                </a:solidFill>
                <a:latin typeface="Source Sans Pro"/>
                <a:ea typeface="Source Sans Pro"/>
                <a:cs typeface="Source Sans Pro"/>
                <a:sym typeface="Source Sans Pro"/>
              </a:rPr>
              <a:t>2</a:t>
            </a:r>
            <a:endParaRPr sz="1200" b="0" i="0" u="none" strike="noStrike" cap="none" dirty="0">
              <a:solidFill>
                <a:schemeClr val="dk2"/>
              </a:solidFill>
              <a:latin typeface="Source Sans Pro"/>
              <a:ea typeface="Source Sans Pro"/>
              <a:cs typeface="Source Sans Pro"/>
              <a:sym typeface="Source Sans Pro"/>
            </a:endParaRPr>
          </a:p>
        </p:txBody>
      </p:sp>
      <p:sp>
        <p:nvSpPr>
          <p:cNvPr id="387" name="Google Shape;387;p56"/>
          <p:cNvSpPr txBox="1"/>
          <p:nvPr/>
        </p:nvSpPr>
        <p:spPr>
          <a:xfrm>
            <a:off x="2954025" y="3924300"/>
            <a:ext cx="1415100" cy="418500"/>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Comparative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Research</a:t>
            </a:r>
            <a:endParaRPr sz="1400" b="0" i="0" u="none" strike="noStrike" cap="none" dirty="0">
              <a:solidFill>
                <a:srgbClr val="000000"/>
              </a:solidFill>
              <a:latin typeface="Arial"/>
              <a:ea typeface="Arial"/>
              <a:cs typeface="Arial"/>
              <a:sym typeface="Arial"/>
            </a:endParaRPr>
          </a:p>
        </p:txBody>
      </p:sp>
      <p:sp>
        <p:nvSpPr>
          <p:cNvPr id="388" name="Google Shape;388;p56"/>
          <p:cNvSpPr txBox="1"/>
          <p:nvPr/>
        </p:nvSpPr>
        <p:spPr>
          <a:xfrm>
            <a:off x="8760838" y="5682268"/>
            <a:ext cx="1343965" cy="418507"/>
          </a:xfrm>
          <a:prstGeom prst="rect">
            <a:avLst/>
          </a:prstGeom>
          <a:solidFill>
            <a:srgbClr val="9163D8"/>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Future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 IA Map</a:t>
            </a:r>
            <a:endParaRPr sz="1200" b="0" i="0" u="none" strike="noStrike" cap="none" dirty="0">
              <a:solidFill>
                <a:schemeClr val="lt1"/>
              </a:solidFill>
              <a:latin typeface="Source Sans Pro"/>
              <a:ea typeface="Source Sans Pro"/>
              <a:cs typeface="Source Sans Pro"/>
              <a:sym typeface="Source Sans Pro"/>
            </a:endParaRPr>
          </a:p>
        </p:txBody>
      </p:sp>
      <p:sp>
        <p:nvSpPr>
          <p:cNvPr id="389" name="Google Shape;389;p56"/>
          <p:cNvSpPr txBox="1"/>
          <p:nvPr/>
        </p:nvSpPr>
        <p:spPr>
          <a:xfrm>
            <a:off x="2965305" y="4511702"/>
            <a:ext cx="2079327" cy="420624"/>
          </a:xfrm>
          <a:prstGeom prst="rect">
            <a:avLst/>
          </a:prstGeom>
          <a:solidFill>
            <a:srgbClr val="7185A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Existing Research Consolidation</a:t>
            </a:r>
            <a:endParaRPr sz="1200" b="0" i="0" u="none" strike="noStrike" cap="none" dirty="0">
              <a:solidFill>
                <a:schemeClr val="lt1"/>
              </a:solidFill>
              <a:latin typeface="Source Sans Pro"/>
              <a:ea typeface="Source Sans Pro"/>
              <a:cs typeface="Source Sans Pro"/>
              <a:sym typeface="Source Sans Pro"/>
            </a:endParaRPr>
          </a:p>
        </p:txBody>
      </p:sp>
      <p:sp>
        <p:nvSpPr>
          <p:cNvPr id="390" name="Google Shape;390;p56"/>
          <p:cNvSpPr txBox="1"/>
          <p:nvPr/>
        </p:nvSpPr>
        <p:spPr>
          <a:xfrm>
            <a:off x="4422900" y="3922350"/>
            <a:ext cx="35331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Research</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dirty="0">
              <a:solidFill>
                <a:schemeClr val="lt1"/>
              </a:solidFill>
              <a:latin typeface="Source Sans Pro"/>
              <a:ea typeface="Source Sans Pro"/>
              <a:cs typeface="Source Sans Pro"/>
              <a:sym typeface="Source Sans Pro"/>
            </a:endParaRPr>
          </a:p>
        </p:txBody>
      </p:sp>
      <p:sp>
        <p:nvSpPr>
          <p:cNvPr id="391" name="Google Shape;391;p56"/>
          <p:cNvSpPr txBox="1"/>
          <p:nvPr/>
        </p:nvSpPr>
        <p:spPr>
          <a:xfrm>
            <a:off x="6577852" y="4520175"/>
            <a:ext cx="28380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Tech Feasibility</a:t>
            </a:r>
            <a:endParaRPr sz="1200" b="0" i="0" u="none" strike="noStrike" cap="none" dirty="0">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dirty="0">
              <a:solidFill>
                <a:schemeClr val="lt1"/>
              </a:solidFill>
              <a:latin typeface="Source Sans Pro"/>
              <a:ea typeface="Source Sans Pro"/>
              <a:cs typeface="Source Sans Pro"/>
              <a:sym typeface="Source Sans Pro"/>
            </a:endParaRPr>
          </a:p>
        </p:txBody>
      </p:sp>
      <p:sp>
        <p:nvSpPr>
          <p:cNvPr id="392" name="Google Shape;392;p56"/>
          <p:cNvSpPr txBox="1"/>
          <p:nvPr/>
        </p:nvSpPr>
        <p:spPr>
          <a:xfrm>
            <a:off x="8048426" y="5101220"/>
            <a:ext cx="1426273" cy="418507"/>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Recommendations</a:t>
            </a:r>
            <a:endParaRPr sz="1200" b="0" i="0" u="none" strike="noStrike" cap="none" dirty="0">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dirty="0">
              <a:solidFill>
                <a:schemeClr val="lt1"/>
              </a:solidFill>
              <a:latin typeface="Source Sans Pro"/>
              <a:ea typeface="Source Sans Pro"/>
              <a:cs typeface="Source Sans Pro"/>
              <a:sym typeface="Source Sans Pro"/>
            </a:endParaRPr>
          </a:p>
        </p:txBody>
      </p:sp>
      <p:sp>
        <p:nvSpPr>
          <p:cNvPr id="393" name="Google Shape;393;p56"/>
          <p:cNvSpPr txBox="1"/>
          <p:nvPr/>
        </p:nvSpPr>
        <p:spPr>
          <a:xfrm>
            <a:off x="7956002" y="3915218"/>
            <a:ext cx="733968" cy="418507"/>
          </a:xfrm>
          <a:prstGeom prst="rect">
            <a:avLst/>
          </a:prstGeom>
          <a:noFill/>
          <a:ln w="9525" cap="flat" cmpd="sng">
            <a:solidFill>
              <a:schemeClr val="dk1"/>
            </a:solidFill>
            <a:prstDash val="dashDot"/>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Design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dirty="0">
              <a:solidFill>
                <a:schemeClr val="lt1"/>
              </a:solidFill>
              <a:latin typeface="Source Sans Pro"/>
              <a:ea typeface="Source Sans Pro"/>
              <a:cs typeface="Source Sans Pro"/>
              <a:sym typeface="Source Sans Pro"/>
            </a:endParaRPr>
          </a:p>
        </p:txBody>
      </p:sp>
      <p:sp>
        <p:nvSpPr>
          <p:cNvPr id="394" name="Google Shape;394;p56"/>
          <p:cNvSpPr txBox="1"/>
          <p:nvPr/>
        </p:nvSpPr>
        <p:spPr>
          <a:xfrm>
            <a:off x="3664007" y="5097137"/>
            <a:ext cx="1415185" cy="418507"/>
          </a:xfrm>
          <a:prstGeom prst="rect">
            <a:avLst/>
          </a:prstGeom>
          <a:solidFill>
            <a:srgbClr val="426EA2"/>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Current</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IA Map</a:t>
            </a:r>
            <a:endParaRPr sz="1200" b="0" i="0" u="none" strike="noStrike" cap="none" dirty="0">
              <a:solidFill>
                <a:schemeClr val="lt1"/>
              </a:solidFill>
              <a:latin typeface="Source Sans Pro"/>
              <a:ea typeface="Source Sans Pro"/>
              <a:cs typeface="Source Sans Pro"/>
              <a:sym typeface="Source Sans Pro"/>
            </a:endParaRPr>
          </a:p>
        </p:txBody>
      </p:sp>
      <p:sp>
        <p:nvSpPr>
          <p:cNvPr id="395" name="Google Shape;395;p56"/>
          <p:cNvSpPr txBox="1"/>
          <p:nvPr/>
        </p:nvSpPr>
        <p:spPr>
          <a:xfrm>
            <a:off x="2954029" y="3335489"/>
            <a:ext cx="2060452" cy="418507"/>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Product Strategy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dirty="0">
                <a:solidFill>
                  <a:schemeClr val="lt1"/>
                </a:solidFill>
                <a:latin typeface="Source Sans Pro"/>
                <a:ea typeface="Source Sans Pro"/>
                <a:cs typeface="Source Sans Pro"/>
                <a:sym typeface="Source Sans Pro"/>
              </a:rPr>
              <a:t>&amp; Planning</a:t>
            </a:r>
            <a:endParaRPr sz="1200" b="0" i="0" u="none" strike="noStrike" cap="none" dirty="0">
              <a:solidFill>
                <a:schemeClr val="lt1"/>
              </a:solidFill>
              <a:latin typeface="Source Sans Pro"/>
              <a:ea typeface="Source Sans Pro"/>
              <a:cs typeface="Source Sans Pro"/>
              <a:sym typeface="Source Sans Pro"/>
            </a:endParaRPr>
          </a:p>
        </p:txBody>
      </p:sp>
      <p:sp>
        <p:nvSpPr>
          <p:cNvPr id="396" name="Google Shape;396;p56"/>
          <p:cNvSpPr txBox="1"/>
          <p:nvPr/>
        </p:nvSpPr>
        <p:spPr>
          <a:xfrm>
            <a:off x="10103369" y="1704430"/>
            <a:ext cx="27432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dirty="0">
                <a:solidFill>
                  <a:srgbClr val="565956"/>
                </a:solidFill>
                <a:latin typeface="PT Serif"/>
                <a:ea typeface="PT Serif"/>
                <a:cs typeface="PT Serif"/>
                <a:sym typeface="PT Serif"/>
              </a:rPr>
              <a:t>Option YR</a:t>
            </a:r>
            <a:endParaRPr sz="1800" b="0" i="0" u="none" strike="noStrike" cap="none" dirty="0">
              <a:solidFill>
                <a:schemeClr val="dk1"/>
              </a:solidFill>
              <a:latin typeface="Calibri"/>
              <a:ea typeface="Calibri"/>
              <a:cs typeface="Calibri"/>
              <a:sym typeface="Calibri"/>
            </a:endParaRPr>
          </a:p>
        </p:txBody>
      </p:sp>
      <p:sp>
        <p:nvSpPr>
          <p:cNvPr id="397" name="Google Shape;397;p5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p:nvPr/>
        </p:nvSpPr>
        <p:spPr>
          <a:xfrm>
            <a:off x="5751090" y="2034509"/>
            <a:ext cx="1913772"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dirty="0">
              <a:solidFill>
                <a:srgbClr val="FDFFFD"/>
              </a:solidFill>
              <a:latin typeface="PT Serif"/>
              <a:ea typeface="PT Serif"/>
              <a:cs typeface="PT Serif"/>
              <a:sym typeface="PT Serif"/>
            </a:endParaRPr>
          </a:p>
        </p:txBody>
      </p:sp>
      <p:sp>
        <p:nvSpPr>
          <p:cNvPr id="403" name="Google Shape;403;p57"/>
          <p:cNvSpPr/>
          <p:nvPr/>
        </p:nvSpPr>
        <p:spPr>
          <a:xfrm>
            <a:off x="1645940" y="4765228"/>
            <a:ext cx="3997661"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accent1"/>
                </a:solidFill>
                <a:latin typeface="Source Sans Pro"/>
                <a:ea typeface="Source Sans Pro"/>
                <a:cs typeface="Source Sans Pro"/>
                <a:sym typeface="Source Sans Pro"/>
              </a:rPr>
              <a:t>Tech Discovery</a:t>
            </a:r>
            <a:endParaRPr sz="1400" b="0" i="0" u="none" strike="noStrike" cap="none" dirty="0">
              <a:solidFill>
                <a:schemeClr val="accent1"/>
              </a:solidFill>
              <a:latin typeface="Arial"/>
              <a:ea typeface="Arial"/>
              <a:cs typeface="Arial"/>
              <a:sym typeface="Arial"/>
            </a:endParaRPr>
          </a:p>
        </p:txBody>
      </p:sp>
      <p:cxnSp>
        <p:nvCxnSpPr>
          <p:cNvPr id="404" name="Google Shape;404;p57"/>
          <p:cNvCxnSpPr/>
          <p:nvPr/>
        </p:nvCxnSpPr>
        <p:spPr>
          <a:xfrm>
            <a:off x="9658748" y="2019367"/>
            <a:ext cx="24604" cy="3524808"/>
          </a:xfrm>
          <a:prstGeom prst="straightConnector1">
            <a:avLst/>
          </a:prstGeom>
          <a:noFill/>
          <a:ln w="9525" cap="flat" cmpd="sng">
            <a:solidFill>
              <a:srgbClr val="7F7F7F"/>
            </a:solidFill>
            <a:prstDash val="solid"/>
            <a:round/>
            <a:headEnd type="none" w="sm" len="sm"/>
            <a:tailEnd type="none" w="sm" len="sm"/>
          </a:ln>
        </p:spPr>
      </p:cxnSp>
      <p:sp>
        <p:nvSpPr>
          <p:cNvPr id="405" name="Google Shape;405;p5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dirty="0"/>
              <a:t>Health Hub Workplan v2</a:t>
            </a:r>
            <a:endParaRPr dirty="0">
              <a:highlight>
                <a:srgbClr val="FFFF00"/>
              </a:highlight>
            </a:endParaRPr>
          </a:p>
        </p:txBody>
      </p:sp>
      <p:sp>
        <p:nvSpPr>
          <p:cNvPr id="406" name="Google Shape;406;p5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8</a:t>
            </a:fld>
            <a:endParaRPr dirty="0">
              <a:latin typeface="Source Sans Pro"/>
              <a:ea typeface="Source Sans Pro"/>
              <a:cs typeface="Source Sans Pro"/>
              <a:sym typeface="Source Sans Pro"/>
            </a:endParaRPr>
          </a:p>
        </p:txBody>
      </p:sp>
      <p:sp>
        <p:nvSpPr>
          <p:cNvPr id="407" name="Google Shape;407;p57"/>
          <p:cNvSpPr txBox="1"/>
          <p:nvPr/>
        </p:nvSpPr>
        <p:spPr>
          <a:xfrm>
            <a:off x="1686241" y="2096934"/>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 04/20 – 04/26</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08" name="Google Shape;408;p57"/>
          <p:cNvSpPr txBox="1"/>
          <p:nvPr/>
        </p:nvSpPr>
        <p:spPr>
          <a:xfrm>
            <a:off x="2776776" y="2088556"/>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2: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04-27 – 05/03</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09" name="Google Shape;409;p57"/>
          <p:cNvSpPr txBox="1"/>
          <p:nvPr/>
        </p:nvSpPr>
        <p:spPr>
          <a:xfrm>
            <a:off x="4920774" y="2097476"/>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4: </a:t>
            </a:r>
            <a:endParaRPr sz="900" b="1" i="0" u="none" strike="noStrike" cap="none" dirty="0">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05/11 – 05/17</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10" name="Google Shape;410;p57"/>
          <p:cNvSpPr txBox="1"/>
          <p:nvPr/>
        </p:nvSpPr>
        <p:spPr>
          <a:xfrm>
            <a:off x="3837789" y="2079186"/>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3: 05/04 – 05/10</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11" name="Google Shape;411;p57"/>
          <p:cNvSpPr txBox="1"/>
          <p:nvPr/>
        </p:nvSpPr>
        <p:spPr>
          <a:xfrm>
            <a:off x="1672956" y="1844209"/>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1</a:t>
            </a:r>
            <a:endParaRPr sz="1400" b="0" i="0" u="none" strike="noStrike" cap="none" dirty="0">
              <a:solidFill>
                <a:srgbClr val="000000"/>
              </a:solidFill>
              <a:latin typeface="Arial"/>
              <a:ea typeface="Arial"/>
              <a:cs typeface="Arial"/>
              <a:sym typeface="Arial"/>
            </a:endParaRPr>
          </a:p>
        </p:txBody>
      </p:sp>
      <p:sp>
        <p:nvSpPr>
          <p:cNvPr id="412" name="Google Shape;412;p57"/>
          <p:cNvSpPr txBox="1"/>
          <p:nvPr/>
        </p:nvSpPr>
        <p:spPr>
          <a:xfrm>
            <a:off x="3756035" y="1844209"/>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2</a:t>
            </a:r>
            <a:endParaRPr sz="1400" b="0" i="0" u="none" strike="noStrike" cap="none" dirty="0">
              <a:solidFill>
                <a:srgbClr val="000000"/>
              </a:solidFill>
              <a:latin typeface="Arial"/>
              <a:ea typeface="Arial"/>
              <a:cs typeface="Arial"/>
              <a:sym typeface="Arial"/>
            </a:endParaRPr>
          </a:p>
        </p:txBody>
      </p:sp>
      <p:sp>
        <p:nvSpPr>
          <p:cNvPr id="413" name="Google Shape;413;p57"/>
          <p:cNvSpPr txBox="1"/>
          <p:nvPr/>
        </p:nvSpPr>
        <p:spPr>
          <a:xfrm>
            <a:off x="5755073" y="2096126"/>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5: </a:t>
            </a:r>
            <a:endParaRPr sz="900" b="1" i="0" u="none" strike="noStrike" cap="none" dirty="0">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05/18 – 05/24</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14" name="Google Shape;414;p57"/>
          <p:cNvSpPr txBox="1"/>
          <p:nvPr/>
        </p:nvSpPr>
        <p:spPr>
          <a:xfrm>
            <a:off x="5720543" y="184420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3</a:t>
            </a:r>
            <a:endParaRPr sz="1400" b="0" i="0" u="none" strike="noStrike" cap="none" dirty="0">
              <a:solidFill>
                <a:srgbClr val="000000"/>
              </a:solidFill>
              <a:latin typeface="Arial"/>
              <a:ea typeface="Arial"/>
              <a:cs typeface="Arial"/>
              <a:sym typeface="Arial"/>
            </a:endParaRPr>
          </a:p>
        </p:txBody>
      </p:sp>
      <p:sp>
        <p:nvSpPr>
          <p:cNvPr id="415" name="Google Shape;415;p57"/>
          <p:cNvSpPr/>
          <p:nvPr/>
        </p:nvSpPr>
        <p:spPr>
          <a:xfrm>
            <a:off x="1667845" y="2888953"/>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dirty="0">
              <a:solidFill>
                <a:srgbClr val="202120"/>
              </a:solidFill>
              <a:latin typeface="PT Serif"/>
              <a:ea typeface="PT Serif"/>
              <a:cs typeface="PT Serif"/>
              <a:sym typeface="PT Serif"/>
            </a:endParaRPr>
          </a:p>
        </p:txBody>
      </p:sp>
      <p:cxnSp>
        <p:nvCxnSpPr>
          <p:cNvPr id="416" name="Google Shape;416;p57"/>
          <p:cNvCxnSpPr/>
          <p:nvPr/>
        </p:nvCxnSpPr>
        <p:spPr>
          <a:xfrm flipH="1">
            <a:off x="3735130" y="2018680"/>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417" name="Google Shape;417;p57"/>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418" name="Google Shape;418;p57"/>
          <p:cNvCxnSpPr>
            <a:endCxn id="402" idx="2"/>
          </p:cNvCxnSpPr>
          <p:nvPr/>
        </p:nvCxnSpPr>
        <p:spPr>
          <a:xfrm flipH="1">
            <a:off x="6707976" y="1985609"/>
            <a:ext cx="7500" cy="3525600"/>
          </a:xfrm>
          <a:prstGeom prst="straightConnector1">
            <a:avLst/>
          </a:prstGeom>
          <a:noFill/>
          <a:ln w="9525" cap="flat" cmpd="sng">
            <a:solidFill>
              <a:srgbClr val="C7C7C7"/>
            </a:solidFill>
            <a:prstDash val="dot"/>
            <a:round/>
            <a:headEnd type="none" w="sm" len="sm"/>
            <a:tailEnd type="none" w="sm" len="sm"/>
          </a:ln>
        </p:spPr>
      </p:cxnSp>
      <p:cxnSp>
        <p:nvCxnSpPr>
          <p:cNvPr id="419" name="Google Shape;419;p57"/>
          <p:cNvCxnSpPr/>
          <p:nvPr/>
        </p:nvCxnSpPr>
        <p:spPr>
          <a:xfrm>
            <a:off x="4736006" y="2018680"/>
            <a:ext cx="0" cy="3525495"/>
          </a:xfrm>
          <a:prstGeom prst="straightConnector1">
            <a:avLst/>
          </a:prstGeom>
          <a:noFill/>
          <a:ln w="9525" cap="flat" cmpd="sng">
            <a:solidFill>
              <a:srgbClr val="C7C7C7"/>
            </a:solidFill>
            <a:prstDash val="dot"/>
            <a:round/>
            <a:headEnd type="none" w="sm" len="sm"/>
            <a:tailEnd type="none" w="sm" len="sm"/>
          </a:ln>
        </p:spPr>
      </p:cxnSp>
      <p:cxnSp>
        <p:nvCxnSpPr>
          <p:cNvPr id="420" name="Google Shape;420;p57"/>
          <p:cNvCxnSpPr/>
          <p:nvPr/>
        </p:nvCxnSpPr>
        <p:spPr>
          <a:xfrm>
            <a:off x="5699341" y="2030715"/>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421" name="Google Shape;421;p57"/>
          <p:cNvCxnSpPr/>
          <p:nvPr/>
        </p:nvCxnSpPr>
        <p:spPr>
          <a:xfrm rot="10800000" flipH="1">
            <a:off x="520585" y="3662415"/>
            <a:ext cx="11082300" cy="11400"/>
          </a:xfrm>
          <a:prstGeom prst="straightConnector1">
            <a:avLst/>
          </a:prstGeom>
          <a:noFill/>
          <a:ln w="9525" cap="flat" cmpd="sng">
            <a:solidFill>
              <a:srgbClr val="747C74"/>
            </a:solidFill>
            <a:prstDash val="solid"/>
            <a:round/>
            <a:headEnd type="none" w="sm" len="sm"/>
            <a:tailEnd type="none" w="sm" len="sm"/>
          </a:ln>
        </p:spPr>
      </p:cxnSp>
      <p:cxnSp>
        <p:nvCxnSpPr>
          <p:cNvPr id="422" name="Google Shape;422;p57"/>
          <p:cNvCxnSpPr/>
          <p:nvPr/>
        </p:nvCxnSpPr>
        <p:spPr>
          <a:xfrm rot="10800000" flipH="1">
            <a:off x="523582" y="4732353"/>
            <a:ext cx="11082367" cy="6568"/>
          </a:xfrm>
          <a:prstGeom prst="straightConnector1">
            <a:avLst/>
          </a:prstGeom>
          <a:noFill/>
          <a:ln w="9525" cap="flat" cmpd="sng">
            <a:solidFill>
              <a:srgbClr val="747C74"/>
            </a:solidFill>
            <a:prstDash val="solid"/>
            <a:round/>
            <a:headEnd type="none" w="sm" len="sm"/>
            <a:tailEnd type="none" w="sm" len="sm"/>
          </a:ln>
        </p:spPr>
      </p:cxnSp>
      <p:sp>
        <p:nvSpPr>
          <p:cNvPr id="423" name="Google Shape;423;p57"/>
          <p:cNvSpPr/>
          <p:nvPr/>
        </p:nvSpPr>
        <p:spPr>
          <a:xfrm>
            <a:off x="1805923" y="2441401"/>
            <a:ext cx="18999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Source Sans Pro"/>
                <a:ea typeface="Source Sans Pro"/>
                <a:cs typeface="Source Sans Pro"/>
                <a:sym typeface="Source Sans Pro"/>
              </a:rPr>
              <a:t>Build understanding of product and product goals</a:t>
            </a:r>
            <a:endParaRPr sz="900" b="0" i="0" u="none" strike="noStrike" cap="none" dirty="0">
              <a:solidFill>
                <a:srgbClr val="000000"/>
              </a:solidFill>
              <a:latin typeface="Source Sans Pro"/>
              <a:ea typeface="Source Sans Pro"/>
              <a:cs typeface="Source Sans Pro"/>
              <a:sym typeface="Source Sans Pro"/>
            </a:endParaRPr>
          </a:p>
        </p:txBody>
      </p:sp>
      <p:sp>
        <p:nvSpPr>
          <p:cNvPr id="424" name="Google Shape;424;p57"/>
          <p:cNvSpPr/>
          <p:nvPr/>
        </p:nvSpPr>
        <p:spPr>
          <a:xfrm>
            <a:off x="3767152" y="2442775"/>
            <a:ext cx="58434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Build Roadmap</a:t>
            </a:r>
            <a:endParaRPr sz="900" b="0" i="0" u="none" strike="noStrike" cap="none" dirty="0">
              <a:solidFill>
                <a:srgbClr val="000000"/>
              </a:solidFill>
              <a:latin typeface="Source Sans Pro"/>
              <a:ea typeface="Source Sans Pro"/>
              <a:cs typeface="Source Sans Pro"/>
              <a:sym typeface="Source Sans Pro"/>
            </a:endParaRPr>
          </a:p>
        </p:txBody>
      </p:sp>
      <p:sp>
        <p:nvSpPr>
          <p:cNvPr id="425" name="Google Shape;425;p57"/>
          <p:cNvSpPr/>
          <p:nvPr/>
        </p:nvSpPr>
        <p:spPr>
          <a:xfrm>
            <a:off x="1642323" y="3688176"/>
            <a:ext cx="2020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Comparative research</a:t>
            </a:r>
            <a:endParaRPr sz="900" b="0" i="0" u="none" strike="noStrike" cap="none" dirty="0">
              <a:solidFill>
                <a:srgbClr val="FDFFFD"/>
              </a:solidFill>
              <a:latin typeface="Source Sans Pro"/>
              <a:ea typeface="Source Sans Pro"/>
              <a:cs typeface="Source Sans Pro"/>
              <a:sym typeface="Source Sans Pro"/>
            </a:endParaRPr>
          </a:p>
        </p:txBody>
      </p:sp>
      <p:cxnSp>
        <p:nvCxnSpPr>
          <p:cNvPr id="426" name="Google Shape;426;p57"/>
          <p:cNvCxnSpPr/>
          <p:nvPr/>
        </p:nvCxnSpPr>
        <p:spPr>
          <a:xfrm>
            <a:off x="1632193" y="2025116"/>
            <a:ext cx="2084815" cy="0"/>
          </a:xfrm>
          <a:prstGeom prst="straightConnector1">
            <a:avLst/>
          </a:prstGeom>
          <a:noFill/>
          <a:ln w="12700" cap="flat" cmpd="sng">
            <a:solidFill>
              <a:schemeClr val="dk1"/>
            </a:solidFill>
            <a:prstDash val="solid"/>
            <a:round/>
            <a:headEnd type="none" w="sm" len="sm"/>
            <a:tailEnd type="none" w="sm" len="sm"/>
          </a:ln>
        </p:spPr>
      </p:cxnSp>
      <p:cxnSp>
        <p:nvCxnSpPr>
          <p:cNvPr id="427" name="Google Shape;427;p57"/>
          <p:cNvCxnSpPr/>
          <p:nvPr/>
        </p:nvCxnSpPr>
        <p:spPr>
          <a:xfrm>
            <a:off x="3756035" y="2025116"/>
            <a:ext cx="1925293" cy="0"/>
          </a:xfrm>
          <a:prstGeom prst="straightConnector1">
            <a:avLst/>
          </a:prstGeom>
          <a:noFill/>
          <a:ln w="12700" cap="flat" cmpd="sng">
            <a:solidFill>
              <a:schemeClr val="dk1"/>
            </a:solidFill>
            <a:prstDash val="solid"/>
            <a:round/>
            <a:headEnd type="none" w="sm" len="sm"/>
            <a:tailEnd type="none" w="sm" len="sm"/>
          </a:ln>
        </p:spPr>
      </p:cxnSp>
      <p:cxnSp>
        <p:nvCxnSpPr>
          <p:cNvPr id="428" name="Google Shape;428;p57"/>
          <p:cNvCxnSpPr/>
          <p:nvPr/>
        </p:nvCxnSpPr>
        <p:spPr>
          <a:xfrm>
            <a:off x="526863" y="5532630"/>
            <a:ext cx="11083066" cy="11545"/>
          </a:xfrm>
          <a:prstGeom prst="straightConnector1">
            <a:avLst/>
          </a:prstGeom>
          <a:noFill/>
          <a:ln w="9525" cap="flat" cmpd="sng">
            <a:solidFill>
              <a:srgbClr val="747C74"/>
            </a:solidFill>
            <a:prstDash val="solid"/>
            <a:round/>
            <a:headEnd type="none" w="sm" len="sm"/>
            <a:tailEnd type="none" w="sm" len="sm"/>
          </a:ln>
        </p:spPr>
      </p:cxnSp>
      <p:sp>
        <p:nvSpPr>
          <p:cNvPr id="429" name="Google Shape;429;p57"/>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sp>
        <p:nvSpPr>
          <p:cNvPr id="430" name="Google Shape;430;p57"/>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dirty="0">
              <a:solidFill>
                <a:srgbClr val="202120"/>
              </a:solidFill>
              <a:latin typeface="PT Serif"/>
              <a:ea typeface="PT Serif"/>
              <a:cs typeface="PT Serif"/>
              <a:sym typeface="PT Serif"/>
            </a:endParaRPr>
          </a:p>
        </p:txBody>
      </p:sp>
      <p:grpSp>
        <p:nvGrpSpPr>
          <p:cNvPr id="431" name="Google Shape;431;p57"/>
          <p:cNvGrpSpPr/>
          <p:nvPr/>
        </p:nvGrpSpPr>
        <p:grpSpPr>
          <a:xfrm>
            <a:off x="9039633" y="670431"/>
            <a:ext cx="2100972" cy="318123"/>
            <a:chOff x="8441380" y="969090"/>
            <a:chExt cx="2100972" cy="318123"/>
          </a:xfrm>
        </p:grpSpPr>
        <p:sp>
          <p:nvSpPr>
            <p:cNvPr id="432" name="Google Shape;432;p57"/>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433" name="Google Shape;433;p57"/>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dirty="0">
                <a:solidFill>
                  <a:schemeClr val="dk2"/>
                </a:solidFill>
                <a:latin typeface="PT Serif"/>
                <a:ea typeface="PT Serif"/>
                <a:cs typeface="PT Serif"/>
                <a:sym typeface="PT Serif"/>
              </a:endParaRPr>
            </a:p>
          </p:txBody>
        </p:sp>
        <p:sp>
          <p:nvSpPr>
            <p:cNvPr id="434" name="Google Shape;434;p57"/>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design team</a:t>
              </a:r>
              <a:endParaRPr sz="800" b="0" i="0" u="none" strike="noStrike" cap="none" dirty="0">
                <a:solidFill>
                  <a:schemeClr val="dk2"/>
                </a:solidFill>
                <a:latin typeface="Source Sans Pro"/>
                <a:ea typeface="Source Sans Pro"/>
                <a:cs typeface="Source Sans Pro"/>
                <a:sym typeface="Source Sans Pro"/>
              </a:endParaRPr>
            </a:p>
          </p:txBody>
        </p:sp>
        <p:sp>
          <p:nvSpPr>
            <p:cNvPr id="435" name="Google Shape;435;p57"/>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dirty="0">
                  <a:solidFill>
                    <a:schemeClr val="dk2"/>
                  </a:solidFill>
                  <a:latin typeface="Source Sans Pro"/>
                  <a:ea typeface="Source Sans Pro"/>
                  <a:cs typeface="Source Sans Pro"/>
                  <a:sym typeface="Source Sans Pro"/>
                </a:rPr>
                <a:t>Owned by product  team</a:t>
              </a:r>
              <a:endParaRPr sz="800" b="0" i="0" u="none" strike="noStrike" cap="none" dirty="0">
                <a:solidFill>
                  <a:schemeClr val="dk2"/>
                </a:solidFill>
                <a:latin typeface="Source Sans Pro"/>
                <a:ea typeface="Source Sans Pro"/>
                <a:cs typeface="Source Sans Pro"/>
                <a:sym typeface="Source Sans Pro"/>
              </a:endParaRPr>
            </a:p>
          </p:txBody>
        </p:sp>
      </p:grpSp>
      <p:sp>
        <p:nvSpPr>
          <p:cNvPr id="436" name="Google Shape;436;p57"/>
          <p:cNvSpPr txBox="1"/>
          <p:nvPr/>
        </p:nvSpPr>
        <p:spPr>
          <a:xfrm>
            <a:off x="6904134" y="2094195"/>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6:</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 05/25 – 05/31</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437" name="Google Shape;437;p57"/>
          <p:cNvCxnSpPr/>
          <p:nvPr/>
        </p:nvCxnSpPr>
        <p:spPr>
          <a:xfrm>
            <a:off x="6719380" y="2015401"/>
            <a:ext cx="0" cy="3528774"/>
          </a:xfrm>
          <a:prstGeom prst="straightConnector1">
            <a:avLst/>
          </a:prstGeom>
          <a:noFill/>
          <a:ln w="9525" cap="flat" cmpd="sng">
            <a:solidFill>
              <a:srgbClr val="C7C7C7"/>
            </a:solidFill>
            <a:prstDash val="dot"/>
            <a:round/>
            <a:headEnd type="none" w="sm" len="sm"/>
            <a:tailEnd type="none" w="sm" len="sm"/>
          </a:ln>
        </p:spPr>
      </p:cxnSp>
      <p:cxnSp>
        <p:nvCxnSpPr>
          <p:cNvPr id="438" name="Google Shape;438;p57"/>
          <p:cNvCxnSpPr/>
          <p:nvPr/>
        </p:nvCxnSpPr>
        <p:spPr>
          <a:xfrm>
            <a:off x="5728467" y="2028406"/>
            <a:ext cx="1925293" cy="0"/>
          </a:xfrm>
          <a:prstGeom prst="straightConnector1">
            <a:avLst/>
          </a:prstGeom>
          <a:noFill/>
          <a:ln w="12700" cap="flat" cmpd="sng">
            <a:solidFill>
              <a:schemeClr val="dk1"/>
            </a:solidFill>
            <a:prstDash val="solid"/>
            <a:round/>
            <a:headEnd type="none" w="sm" len="sm"/>
            <a:tailEnd type="none" w="sm" len="sm"/>
          </a:ln>
        </p:spPr>
      </p:cxnSp>
      <p:cxnSp>
        <p:nvCxnSpPr>
          <p:cNvPr id="439" name="Google Shape;439;p57"/>
          <p:cNvCxnSpPr/>
          <p:nvPr/>
        </p:nvCxnSpPr>
        <p:spPr>
          <a:xfrm>
            <a:off x="7679170" y="2038173"/>
            <a:ext cx="0" cy="3506002"/>
          </a:xfrm>
          <a:prstGeom prst="straightConnector1">
            <a:avLst/>
          </a:prstGeom>
          <a:noFill/>
          <a:ln w="9525" cap="flat" cmpd="sng">
            <a:solidFill>
              <a:srgbClr val="7F7F7F"/>
            </a:solidFill>
            <a:prstDash val="solid"/>
            <a:round/>
            <a:headEnd type="none" w="sm" len="sm"/>
            <a:tailEnd type="none" w="sm" len="sm"/>
          </a:ln>
        </p:spPr>
      </p:cxnSp>
      <p:sp>
        <p:nvSpPr>
          <p:cNvPr id="440" name="Google Shape;440;p57"/>
          <p:cNvSpPr txBox="1"/>
          <p:nvPr/>
        </p:nvSpPr>
        <p:spPr>
          <a:xfrm>
            <a:off x="7734659" y="2077323"/>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7: 06/01-06/07</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sp>
        <p:nvSpPr>
          <p:cNvPr id="441" name="Google Shape;441;p57"/>
          <p:cNvSpPr txBox="1"/>
          <p:nvPr/>
        </p:nvSpPr>
        <p:spPr>
          <a:xfrm>
            <a:off x="7700121" y="1825401"/>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4</a:t>
            </a:r>
            <a:endParaRPr sz="1400" b="0" i="0" u="none" strike="noStrike" cap="none" dirty="0">
              <a:solidFill>
                <a:srgbClr val="000000"/>
              </a:solidFill>
              <a:latin typeface="Arial"/>
              <a:ea typeface="Arial"/>
              <a:cs typeface="Arial"/>
              <a:sym typeface="Arial"/>
            </a:endParaRPr>
          </a:p>
        </p:txBody>
      </p:sp>
      <p:cxnSp>
        <p:nvCxnSpPr>
          <p:cNvPr id="442" name="Google Shape;442;p57"/>
          <p:cNvCxnSpPr/>
          <p:nvPr/>
        </p:nvCxnSpPr>
        <p:spPr>
          <a:xfrm>
            <a:off x="7678919" y="2011909"/>
            <a:ext cx="0" cy="3520721"/>
          </a:xfrm>
          <a:prstGeom prst="straightConnector1">
            <a:avLst/>
          </a:prstGeom>
          <a:noFill/>
          <a:ln w="9525" cap="flat" cmpd="sng">
            <a:solidFill>
              <a:srgbClr val="7F7F7F"/>
            </a:solidFill>
            <a:prstDash val="solid"/>
            <a:round/>
            <a:headEnd type="none" w="sm" len="sm"/>
            <a:tailEnd type="none" w="sm" len="sm"/>
          </a:ln>
        </p:spPr>
      </p:cxnSp>
      <p:cxnSp>
        <p:nvCxnSpPr>
          <p:cNvPr id="443" name="Google Shape;443;p57"/>
          <p:cNvCxnSpPr/>
          <p:nvPr/>
        </p:nvCxnSpPr>
        <p:spPr>
          <a:xfrm rot="10800000" flipH="1">
            <a:off x="7700121" y="2021796"/>
            <a:ext cx="1935415" cy="970"/>
          </a:xfrm>
          <a:prstGeom prst="straightConnector1">
            <a:avLst/>
          </a:prstGeom>
          <a:noFill/>
          <a:ln w="12700" cap="flat" cmpd="sng">
            <a:solidFill>
              <a:schemeClr val="dk1"/>
            </a:solidFill>
            <a:prstDash val="solid"/>
            <a:round/>
            <a:headEnd type="none" w="sm" len="sm"/>
            <a:tailEnd type="none" w="sm" len="sm"/>
          </a:ln>
        </p:spPr>
      </p:cxnSp>
      <p:sp>
        <p:nvSpPr>
          <p:cNvPr id="444" name="Google Shape;444;p57"/>
          <p:cNvSpPr txBox="1"/>
          <p:nvPr/>
        </p:nvSpPr>
        <p:spPr>
          <a:xfrm>
            <a:off x="8895393" y="2075414"/>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8: 06/08-06/14</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445" name="Google Shape;445;p57"/>
          <p:cNvCxnSpPr/>
          <p:nvPr/>
        </p:nvCxnSpPr>
        <p:spPr>
          <a:xfrm>
            <a:off x="10594097" y="2077845"/>
            <a:ext cx="0" cy="3466330"/>
          </a:xfrm>
          <a:prstGeom prst="straightConnector1">
            <a:avLst/>
          </a:prstGeom>
          <a:noFill/>
          <a:ln w="9525" cap="flat" cmpd="sng">
            <a:solidFill>
              <a:srgbClr val="C7C7C7"/>
            </a:solidFill>
            <a:prstDash val="dot"/>
            <a:round/>
            <a:headEnd type="none" w="sm" len="sm"/>
            <a:tailEnd type="none" w="sm" len="sm"/>
          </a:ln>
        </p:spPr>
      </p:cxnSp>
      <p:sp>
        <p:nvSpPr>
          <p:cNvPr id="446" name="Google Shape;446;p57"/>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Workplan</a:t>
            </a:r>
            <a:endParaRPr sz="1800" b="0" i="0" u="none" strike="noStrike" cap="none" dirty="0">
              <a:solidFill>
                <a:schemeClr val="dk1"/>
              </a:solidFill>
              <a:latin typeface="Calibri"/>
              <a:ea typeface="Calibri"/>
              <a:cs typeface="Calibri"/>
              <a:sym typeface="Calibri"/>
            </a:endParaRPr>
          </a:p>
        </p:txBody>
      </p:sp>
      <p:grpSp>
        <p:nvGrpSpPr>
          <p:cNvPr id="447" name="Google Shape;447;p57"/>
          <p:cNvGrpSpPr/>
          <p:nvPr/>
        </p:nvGrpSpPr>
        <p:grpSpPr>
          <a:xfrm>
            <a:off x="7040660" y="1528044"/>
            <a:ext cx="1295260" cy="4031266"/>
            <a:chOff x="7066561" y="1375225"/>
            <a:chExt cx="1365300" cy="5011519"/>
          </a:xfrm>
        </p:grpSpPr>
        <p:cxnSp>
          <p:nvCxnSpPr>
            <p:cNvPr id="448" name="Google Shape;448;p57"/>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449" name="Google Shape;449;p57"/>
            <p:cNvGrpSpPr/>
            <p:nvPr/>
          </p:nvGrpSpPr>
          <p:grpSpPr>
            <a:xfrm>
              <a:off x="7066561" y="1375225"/>
              <a:ext cx="1365300" cy="421359"/>
              <a:chOff x="7187211" y="1406975"/>
              <a:chExt cx="1365300" cy="421359"/>
            </a:xfrm>
          </p:grpSpPr>
          <p:sp>
            <p:nvSpPr>
              <p:cNvPr id="450" name="Google Shape;450;p57"/>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dirty="0">
                    <a:solidFill>
                      <a:schemeClr val="accent1"/>
                    </a:solidFill>
                    <a:latin typeface="Source Sans Pro SemiBold"/>
                    <a:ea typeface="Source Sans Pro SemiBold"/>
                    <a:cs typeface="Source Sans Pro SemiBold"/>
                    <a:sym typeface="Source Sans Pro SemiBold"/>
                  </a:rPr>
                  <a:t>WE ARE HERE</a:t>
                </a:r>
                <a:endParaRPr sz="1200" b="1" i="0" u="none" strike="noStrike" cap="none" dirty="0">
                  <a:solidFill>
                    <a:schemeClr val="accent1"/>
                  </a:solidFill>
                  <a:latin typeface="Source Sans Pro SemiBold"/>
                  <a:ea typeface="Source Sans Pro SemiBold"/>
                  <a:cs typeface="Source Sans Pro SemiBold"/>
                  <a:sym typeface="Source Sans Pro SemiBold"/>
                </a:endParaRPr>
              </a:p>
            </p:txBody>
          </p:sp>
          <p:sp>
            <p:nvSpPr>
              <p:cNvPr id="451" name="Google Shape;451;p57"/>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grpSp>
      </p:grpSp>
      <p:cxnSp>
        <p:nvCxnSpPr>
          <p:cNvPr id="452" name="Google Shape;452;p57"/>
          <p:cNvCxnSpPr/>
          <p:nvPr/>
        </p:nvCxnSpPr>
        <p:spPr>
          <a:xfrm flipH="1">
            <a:off x="11605949" y="2025140"/>
            <a:ext cx="9754" cy="3519035"/>
          </a:xfrm>
          <a:prstGeom prst="straightConnector1">
            <a:avLst/>
          </a:prstGeom>
          <a:noFill/>
          <a:ln w="9525" cap="flat" cmpd="sng">
            <a:solidFill>
              <a:srgbClr val="7F7F7F"/>
            </a:solidFill>
            <a:prstDash val="solid"/>
            <a:round/>
            <a:headEnd type="none" w="sm" len="sm"/>
            <a:tailEnd type="none" w="sm" len="sm"/>
          </a:ln>
        </p:spPr>
      </p:cxnSp>
      <p:sp>
        <p:nvSpPr>
          <p:cNvPr id="453" name="Google Shape;453;p57"/>
          <p:cNvSpPr txBox="1"/>
          <p:nvPr/>
        </p:nvSpPr>
        <p:spPr>
          <a:xfrm>
            <a:off x="9691614" y="2083096"/>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9:</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 06/15-06/21</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454" name="Google Shape;454;p57"/>
          <p:cNvCxnSpPr/>
          <p:nvPr/>
        </p:nvCxnSpPr>
        <p:spPr>
          <a:xfrm rot="10800000" flipH="1">
            <a:off x="9683352" y="2021000"/>
            <a:ext cx="1935415" cy="970"/>
          </a:xfrm>
          <a:prstGeom prst="straightConnector1">
            <a:avLst/>
          </a:prstGeom>
          <a:noFill/>
          <a:ln w="12700" cap="flat" cmpd="sng">
            <a:solidFill>
              <a:schemeClr val="dk1"/>
            </a:solidFill>
            <a:prstDash val="solid"/>
            <a:round/>
            <a:headEnd type="none" w="sm" len="sm"/>
            <a:tailEnd type="none" w="sm" len="sm"/>
          </a:ln>
        </p:spPr>
      </p:cxnSp>
      <p:sp>
        <p:nvSpPr>
          <p:cNvPr id="455" name="Google Shape;455;p57"/>
          <p:cNvSpPr txBox="1"/>
          <p:nvPr/>
        </p:nvSpPr>
        <p:spPr>
          <a:xfrm>
            <a:off x="10852348" y="2081187"/>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Week 10: 06/22-06/28</a:t>
            </a:r>
            <a:endParaRPr sz="900" b="1" i="0" u="none" strike="noStrike" cap="none" dirty="0">
              <a:solidFill>
                <a:srgbClr val="202120"/>
              </a:solidFill>
              <a:latin typeface="Source Sans Pro SemiBold"/>
              <a:ea typeface="Source Sans Pro SemiBold"/>
              <a:cs typeface="Source Sans Pro SemiBold"/>
              <a:sym typeface="Source Sans Pro SemiBold"/>
            </a:endParaRPr>
          </a:p>
        </p:txBody>
      </p:sp>
      <p:cxnSp>
        <p:nvCxnSpPr>
          <p:cNvPr id="456" name="Google Shape;456;p57"/>
          <p:cNvCxnSpPr/>
          <p:nvPr/>
        </p:nvCxnSpPr>
        <p:spPr>
          <a:xfrm>
            <a:off x="8597013" y="2025116"/>
            <a:ext cx="0" cy="3507514"/>
          </a:xfrm>
          <a:prstGeom prst="straightConnector1">
            <a:avLst/>
          </a:prstGeom>
          <a:noFill/>
          <a:ln w="9525" cap="flat" cmpd="sng">
            <a:solidFill>
              <a:srgbClr val="C7C7C7"/>
            </a:solidFill>
            <a:prstDash val="dot"/>
            <a:round/>
            <a:headEnd type="none" w="sm" len="sm"/>
            <a:tailEnd type="none" w="sm" len="sm"/>
          </a:ln>
        </p:spPr>
      </p:cxnSp>
      <p:sp>
        <p:nvSpPr>
          <p:cNvPr id="457" name="Google Shape;457;p57"/>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Product &amp; Delivery</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458" name="Google Shape;458;p57"/>
          <p:cNvSpPr/>
          <p:nvPr/>
        </p:nvSpPr>
        <p:spPr>
          <a:xfrm>
            <a:off x="602605" y="476268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sp>
        <p:nvSpPr>
          <p:cNvPr id="459" name="Google Shape;459;p57"/>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dirty="0">
              <a:solidFill>
                <a:schemeClr val="dk2"/>
              </a:solidFill>
              <a:latin typeface="Source Sans Pro SemiBold"/>
              <a:ea typeface="Source Sans Pro SemiBold"/>
              <a:cs typeface="Source Sans Pro SemiBold"/>
              <a:sym typeface="Source Sans Pro SemiBold"/>
            </a:endParaRPr>
          </a:p>
        </p:txBody>
      </p:sp>
      <p:pic>
        <p:nvPicPr>
          <p:cNvPr id="460" name="Google Shape;460;p57"/>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461" name="Google Shape;461;p57"/>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462" name="Google Shape;462;p57"/>
          <p:cNvPicPr preferRelativeResize="0"/>
          <p:nvPr/>
        </p:nvPicPr>
        <p:blipFill rotWithShape="1">
          <a:blip r:embed="rId5">
            <a:alphaModFix/>
          </a:blip>
          <a:srcRect/>
          <a:stretch/>
        </p:blipFill>
        <p:spPr>
          <a:xfrm>
            <a:off x="694273" y="5105336"/>
            <a:ext cx="265176" cy="265176"/>
          </a:xfrm>
          <a:prstGeom prst="rect">
            <a:avLst/>
          </a:prstGeom>
          <a:noFill/>
          <a:ln>
            <a:noFill/>
          </a:ln>
        </p:spPr>
      </p:pic>
      <p:sp>
        <p:nvSpPr>
          <p:cNvPr id="463" name="Google Shape;463;p57"/>
          <p:cNvSpPr txBox="1"/>
          <p:nvPr/>
        </p:nvSpPr>
        <p:spPr>
          <a:xfrm>
            <a:off x="9720016" y="184337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dirty="0">
                <a:solidFill>
                  <a:srgbClr val="202120"/>
                </a:solidFill>
                <a:latin typeface="Source Sans Pro SemiBold"/>
                <a:ea typeface="Source Sans Pro SemiBold"/>
                <a:cs typeface="Source Sans Pro SemiBold"/>
                <a:sym typeface="Source Sans Pro SemiBold"/>
              </a:rPr>
              <a:t>SPRINT 5</a:t>
            </a:r>
            <a:endParaRPr sz="1400" b="0" i="0" u="none" strike="noStrike" cap="none" dirty="0">
              <a:solidFill>
                <a:srgbClr val="000000"/>
              </a:solidFill>
              <a:latin typeface="Arial"/>
              <a:ea typeface="Arial"/>
              <a:cs typeface="Arial"/>
              <a:sym typeface="Arial"/>
            </a:endParaRPr>
          </a:p>
        </p:txBody>
      </p:sp>
      <p:sp>
        <p:nvSpPr>
          <p:cNvPr id="464" name="Google Shape;464;p57"/>
          <p:cNvSpPr/>
          <p:nvPr/>
        </p:nvSpPr>
        <p:spPr>
          <a:xfrm>
            <a:off x="2717734" y="2836704"/>
            <a:ext cx="2098824"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dirty="0">
                <a:solidFill>
                  <a:srgbClr val="FDFFFD"/>
                </a:solidFill>
                <a:latin typeface="Source Sans Pro"/>
                <a:ea typeface="Source Sans Pro"/>
                <a:cs typeface="Source Sans Pro"/>
                <a:sym typeface="Source Sans Pro"/>
              </a:rPr>
              <a:t>Build initial workplan and backlog</a:t>
            </a:r>
            <a:endParaRPr sz="900" b="0" i="0" u="none" strike="noStrike" cap="none" dirty="0">
              <a:solidFill>
                <a:srgbClr val="000000"/>
              </a:solidFill>
              <a:latin typeface="Source Sans Pro"/>
              <a:ea typeface="Source Sans Pro"/>
              <a:cs typeface="Source Sans Pro"/>
              <a:sym typeface="Source Sans Pro"/>
            </a:endParaRPr>
          </a:p>
        </p:txBody>
      </p:sp>
      <p:sp>
        <p:nvSpPr>
          <p:cNvPr id="465" name="Google Shape;465;p57"/>
          <p:cNvSpPr txBox="1"/>
          <p:nvPr/>
        </p:nvSpPr>
        <p:spPr>
          <a:xfrm>
            <a:off x="1574298" y="3053176"/>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dirty="0">
                <a:solidFill>
                  <a:srgbClr val="202120"/>
                </a:solidFill>
                <a:latin typeface="PT Serif"/>
                <a:ea typeface="PT Serif"/>
                <a:cs typeface="PT Serif"/>
                <a:sym typeface="PT Serif"/>
              </a:rPr>
              <a:t>Kickoff </a:t>
            </a:r>
            <a:endParaRPr sz="900" b="0" i="0" u="none" strike="noStrike" cap="none" dirty="0">
              <a:solidFill>
                <a:srgbClr val="202120"/>
              </a:solidFill>
              <a:latin typeface="PT Serif"/>
              <a:ea typeface="PT Serif"/>
              <a:cs typeface="PT Serif"/>
              <a:sym typeface="PT Serif"/>
            </a:endParaRPr>
          </a:p>
        </p:txBody>
      </p:sp>
      <p:sp>
        <p:nvSpPr>
          <p:cNvPr id="466" name="Google Shape;466;p57"/>
          <p:cNvSpPr/>
          <p:nvPr/>
        </p:nvSpPr>
        <p:spPr>
          <a:xfrm>
            <a:off x="3810023" y="3688176"/>
            <a:ext cx="1845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  Build initial research plan</a:t>
            </a:r>
            <a:endParaRPr sz="1400" b="0" i="0" u="none" strike="noStrike" cap="none" dirty="0">
              <a:solidFill>
                <a:srgbClr val="000000"/>
              </a:solidFill>
              <a:latin typeface="Arial"/>
              <a:ea typeface="Arial"/>
              <a:cs typeface="Arial"/>
              <a:sym typeface="Arial"/>
            </a:endParaRPr>
          </a:p>
        </p:txBody>
      </p:sp>
      <p:sp>
        <p:nvSpPr>
          <p:cNvPr id="467" name="Google Shape;467;p57"/>
          <p:cNvSpPr/>
          <p:nvPr/>
        </p:nvSpPr>
        <p:spPr>
          <a:xfrm>
            <a:off x="10729400" y="4765175"/>
            <a:ext cx="795600" cy="3420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chemeClr val="accent1"/>
                </a:solidFill>
                <a:latin typeface="Source Sans Pro"/>
                <a:ea typeface="Source Sans Pro"/>
                <a:cs typeface="Source Sans Pro"/>
                <a:sym typeface="Source Sans Pro"/>
              </a:rPr>
              <a:t>Tech Feasibility</a:t>
            </a:r>
            <a:endParaRPr sz="1400" b="0" i="0" u="none" strike="noStrike" cap="none" dirty="0">
              <a:solidFill>
                <a:schemeClr val="accent1"/>
              </a:solidFill>
              <a:latin typeface="Arial"/>
              <a:ea typeface="Arial"/>
              <a:cs typeface="Arial"/>
              <a:sym typeface="Arial"/>
            </a:endParaRPr>
          </a:p>
        </p:txBody>
      </p:sp>
      <p:sp>
        <p:nvSpPr>
          <p:cNvPr id="468" name="Google Shape;468;p57"/>
          <p:cNvSpPr/>
          <p:nvPr/>
        </p:nvSpPr>
        <p:spPr>
          <a:xfrm>
            <a:off x="3810023" y="4024351"/>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Initiate IA Tree Test Plan H0 &amp; H1</a:t>
            </a:r>
            <a:endParaRPr sz="900" b="0" i="0" u="none" strike="noStrike" cap="none" dirty="0">
              <a:solidFill>
                <a:srgbClr val="FDFFFD"/>
              </a:solidFill>
              <a:latin typeface="Source Sans Pro"/>
              <a:ea typeface="Source Sans Pro"/>
              <a:cs typeface="Source Sans Pro"/>
              <a:sym typeface="Source Sans Pro"/>
            </a:endParaRPr>
          </a:p>
        </p:txBody>
      </p:sp>
      <p:sp>
        <p:nvSpPr>
          <p:cNvPr id="469" name="Google Shape;469;p57"/>
          <p:cNvSpPr/>
          <p:nvPr/>
        </p:nvSpPr>
        <p:spPr>
          <a:xfrm>
            <a:off x="1631778" y="4353926"/>
            <a:ext cx="20313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Consolidate existing research</a:t>
            </a:r>
            <a:endParaRPr sz="900" b="0" i="0" u="none" strike="noStrike" cap="none" dirty="0">
              <a:solidFill>
                <a:srgbClr val="FDFFFD"/>
              </a:solidFill>
              <a:latin typeface="Source Sans Pro"/>
              <a:ea typeface="Source Sans Pro"/>
              <a:cs typeface="Source Sans Pro"/>
              <a:sym typeface="Source Sans Pro"/>
            </a:endParaRPr>
          </a:p>
        </p:txBody>
      </p:sp>
      <p:sp>
        <p:nvSpPr>
          <p:cNvPr id="470" name="Google Shape;470;p57"/>
          <p:cNvSpPr/>
          <p:nvPr/>
        </p:nvSpPr>
        <p:spPr>
          <a:xfrm>
            <a:off x="3810023" y="4353926"/>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Current state mapping</a:t>
            </a:r>
            <a:endParaRPr sz="900" b="0" i="0" u="none" strike="noStrike" cap="none" dirty="0">
              <a:solidFill>
                <a:srgbClr val="FDFFFD"/>
              </a:solidFill>
              <a:latin typeface="Source Sans Pro"/>
              <a:ea typeface="Source Sans Pro"/>
              <a:cs typeface="Source Sans Pro"/>
              <a:sym typeface="Source Sans Pro"/>
            </a:endParaRPr>
          </a:p>
        </p:txBody>
      </p:sp>
      <p:sp>
        <p:nvSpPr>
          <p:cNvPr id="471" name="Google Shape;471;p57"/>
          <p:cNvSpPr/>
          <p:nvPr/>
        </p:nvSpPr>
        <p:spPr>
          <a:xfrm>
            <a:off x="10025075" y="4330475"/>
            <a:ext cx="1500000" cy="3396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  Additional research with Veterans</a:t>
            </a:r>
            <a:endParaRPr sz="1400" b="0" i="0" u="none" strike="noStrike" cap="none" dirty="0">
              <a:solidFill>
                <a:srgbClr val="000000"/>
              </a:solidFill>
              <a:latin typeface="Arial"/>
              <a:ea typeface="Arial"/>
              <a:cs typeface="Arial"/>
              <a:sym typeface="Arial"/>
            </a:endParaRPr>
          </a:p>
        </p:txBody>
      </p:sp>
      <p:sp>
        <p:nvSpPr>
          <p:cNvPr id="472" name="Google Shape;472;p57"/>
          <p:cNvSpPr/>
          <p:nvPr/>
        </p:nvSpPr>
        <p:spPr>
          <a:xfrm>
            <a:off x="5776275" y="3688175"/>
            <a:ext cx="38343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Research Activities  Plan (RAP)</a:t>
            </a:r>
            <a:endParaRPr sz="1400" b="0" i="0" u="none" strike="noStrike" cap="none" dirty="0">
              <a:solidFill>
                <a:srgbClr val="000000"/>
              </a:solidFill>
              <a:latin typeface="Arial"/>
              <a:ea typeface="Arial"/>
              <a:cs typeface="Arial"/>
              <a:sym typeface="Arial"/>
            </a:endParaRPr>
          </a:p>
        </p:txBody>
      </p:sp>
      <p:sp>
        <p:nvSpPr>
          <p:cNvPr id="473" name="Google Shape;473;p57"/>
          <p:cNvSpPr/>
          <p:nvPr/>
        </p:nvSpPr>
        <p:spPr>
          <a:xfrm>
            <a:off x="7476450" y="4008125"/>
            <a:ext cx="4044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  IA Tree Test  Baseline, H0 &amp; H1 </a:t>
            </a:r>
            <a:r>
              <a:rPr lang="en-US" sz="900" dirty="0">
                <a:solidFill>
                  <a:srgbClr val="FDFFFD"/>
                </a:solidFill>
                <a:latin typeface="Source Sans Pro"/>
                <a:ea typeface="Source Sans Pro"/>
                <a:cs typeface="Source Sans Pro"/>
                <a:sym typeface="Source Sans Pro"/>
              </a:rPr>
              <a:t>– Plan, Execute, Review</a:t>
            </a:r>
            <a:endParaRPr sz="1400" b="0" i="0" u="none" strike="noStrike" cap="none" dirty="0">
              <a:solidFill>
                <a:srgbClr val="000000"/>
              </a:solidFill>
              <a:latin typeface="Arial"/>
              <a:ea typeface="Arial"/>
              <a:cs typeface="Arial"/>
              <a:sym typeface="Arial"/>
            </a:endParaRPr>
          </a:p>
        </p:txBody>
      </p:sp>
      <p:sp>
        <p:nvSpPr>
          <p:cNvPr id="474" name="Google Shape;474;p57"/>
          <p:cNvSpPr/>
          <p:nvPr/>
        </p:nvSpPr>
        <p:spPr>
          <a:xfrm>
            <a:off x="1656361" y="3358589"/>
            <a:ext cx="3997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Business partner discovery</a:t>
            </a:r>
            <a:endParaRPr sz="900" b="0" i="0" u="none" strike="noStrike" cap="none" dirty="0">
              <a:solidFill>
                <a:srgbClr val="FDFFFD"/>
              </a:solidFill>
              <a:latin typeface="Source Sans Pro"/>
              <a:ea typeface="Source Sans Pro"/>
              <a:cs typeface="Source Sans Pro"/>
              <a:sym typeface="Source Sans Pro"/>
            </a:endParaRPr>
          </a:p>
        </p:txBody>
      </p:sp>
      <p:sp>
        <p:nvSpPr>
          <p:cNvPr id="475" name="Google Shape;475;p57"/>
          <p:cNvSpPr/>
          <p:nvPr/>
        </p:nvSpPr>
        <p:spPr>
          <a:xfrm>
            <a:off x="5776776" y="3358600"/>
            <a:ext cx="27687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FDFFFD"/>
                </a:solidFill>
                <a:latin typeface="Source Sans Pro"/>
                <a:ea typeface="Source Sans Pro"/>
                <a:cs typeface="Source Sans Pro"/>
                <a:sym typeface="Source Sans Pro"/>
              </a:rPr>
              <a:t>Experience Map</a:t>
            </a:r>
            <a:endParaRPr sz="1400" b="0" i="0" u="none" strike="noStrike" cap="none" dirty="0">
              <a:solidFill>
                <a:srgbClr val="000000"/>
              </a:solidFill>
              <a:latin typeface="Arial"/>
              <a:ea typeface="Arial"/>
              <a:cs typeface="Arial"/>
              <a:sym typeface="Arial"/>
            </a:endParaRPr>
          </a:p>
        </p:txBody>
      </p:sp>
      <p:sp>
        <p:nvSpPr>
          <p:cNvPr id="476" name="Google Shape;476;p5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
          <p:cNvSpPr txBox="1"/>
          <p:nvPr/>
        </p:nvSpPr>
        <p:spPr>
          <a:xfrm>
            <a:off x="410075" y="750800"/>
            <a:ext cx="100101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2800" b="0" i="0" u="none" strike="noStrike" cap="none" dirty="0">
                <a:solidFill>
                  <a:schemeClr val="dk1"/>
                </a:solidFill>
                <a:latin typeface="PT Serif"/>
                <a:ea typeface="PT Serif"/>
                <a:cs typeface="PT Serif"/>
                <a:sym typeface="PT Serif"/>
              </a:rPr>
              <a:t>We finalized the trees and tasks for our treejack test</a:t>
            </a:r>
            <a:endParaRPr sz="1400" b="0" i="0" u="none" strike="noStrike" cap="none" dirty="0">
              <a:solidFill>
                <a:schemeClr val="dk1"/>
              </a:solidFill>
              <a:latin typeface="Arial"/>
              <a:ea typeface="Arial"/>
              <a:cs typeface="Arial"/>
              <a:sym typeface="Arial"/>
            </a:endParaRPr>
          </a:p>
        </p:txBody>
      </p:sp>
      <p:sp>
        <p:nvSpPr>
          <p:cNvPr id="482" name="Google Shape;482;p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dirty="0">
              <a:solidFill>
                <a:srgbClr val="8A8A8A"/>
              </a:solidFill>
              <a:latin typeface="Source Sans Pro"/>
              <a:ea typeface="Source Sans Pro"/>
              <a:cs typeface="Source Sans Pro"/>
              <a:sym typeface="Source Sans Pro"/>
            </a:endParaRPr>
          </a:p>
        </p:txBody>
      </p:sp>
      <p:sp>
        <p:nvSpPr>
          <p:cNvPr id="483" name="Google Shape;483;p2"/>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dirty="0">
                <a:solidFill>
                  <a:srgbClr val="747C74"/>
                </a:solidFill>
                <a:latin typeface="Source Sans Pro"/>
                <a:ea typeface="Source Sans Pro"/>
                <a:cs typeface="Source Sans Pro"/>
                <a:sym typeface="Source Sans Pro"/>
              </a:rPr>
              <a:t>Health Hub</a:t>
            </a:r>
            <a:endParaRPr sz="1800" b="0" i="0" u="none" strike="noStrike" cap="none" dirty="0">
              <a:solidFill>
                <a:schemeClr val="dk1"/>
              </a:solidFill>
              <a:latin typeface="Calibri"/>
              <a:ea typeface="Calibri"/>
              <a:cs typeface="Calibri"/>
              <a:sym typeface="Calibri"/>
            </a:endParaRPr>
          </a:p>
        </p:txBody>
      </p:sp>
      <p:sp>
        <p:nvSpPr>
          <p:cNvPr id="484" name="Google Shape;484;p2"/>
          <p:cNvSpPr txBox="1"/>
          <p:nvPr/>
        </p:nvSpPr>
        <p:spPr>
          <a:xfrm>
            <a:off x="420623" y="1773936"/>
            <a:ext cx="7345800" cy="173432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3"/>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Iterate and finalize IA trees w/ Hlt-Apt team</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4"/>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Iterate on IA treejack task list</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5"/>
              </a:rPr>
              <a:t>User Story</a:t>
            </a:r>
            <a:r>
              <a:rPr lang="en-US" sz="1400" b="0" i="0" u="none" strike="noStrike" cap="none" dirty="0">
                <a:solidFill>
                  <a:schemeClr val="dk1"/>
                </a:solidFill>
                <a:latin typeface="PT Serif"/>
                <a:ea typeface="PT Serif"/>
                <a:cs typeface="PT Serif"/>
                <a:sym typeface="PT Serif"/>
              </a:rPr>
              <a:t>:</a:t>
            </a:r>
            <a:r>
              <a:rPr lang="en-US" sz="1400" b="0" i="0" u="none" strike="noStrike" cap="none" dirty="0">
                <a:solidFill>
                  <a:srgbClr val="8F8F8F"/>
                </a:solidFill>
                <a:latin typeface="PT Serif"/>
                <a:ea typeface="PT Serif"/>
                <a:cs typeface="PT Serif"/>
                <a:sym typeface="PT Serif"/>
              </a:rPr>
              <a:t> Design and build IA treejack tests in Optimal Workshop</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6"/>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Iterate research plan to include links to appropriate test on instruction emails</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7"/>
              </a:rPr>
              <a:t>User Story</a:t>
            </a:r>
            <a:r>
              <a:rPr lang="en-US" sz="1400" b="0" i="0" u="none" strike="noStrike" cap="none" dirty="0">
                <a:solidFill>
                  <a:schemeClr val="dk1"/>
                </a:solidFill>
                <a:latin typeface="PT Serif"/>
                <a:ea typeface="PT Serif"/>
                <a:cs typeface="PT Serif"/>
                <a:sym typeface="PT Serif"/>
              </a:rPr>
              <a:t>:</a:t>
            </a:r>
            <a:r>
              <a:rPr lang="en-US" sz="1400" b="0" i="0" u="none" strike="noStrike" cap="none" dirty="0">
                <a:solidFill>
                  <a:srgbClr val="8F8F8F"/>
                </a:solidFill>
                <a:latin typeface="PT Serif"/>
                <a:ea typeface="PT Serif"/>
                <a:cs typeface="PT Serif"/>
                <a:sym typeface="PT Serif"/>
              </a:rPr>
              <a:t> Submit research plan #1</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dirty="0">
                <a:solidFill>
                  <a:schemeClr val="hlink"/>
                </a:solidFill>
                <a:latin typeface="PT Serif"/>
                <a:ea typeface="PT Serif"/>
                <a:cs typeface="PT Serif"/>
                <a:sym typeface="PT Serif"/>
                <a:hlinkClick r:id="rId8"/>
              </a:rPr>
              <a:t>User Story</a:t>
            </a:r>
            <a:r>
              <a:rPr lang="en-US" sz="1400" b="0" i="0" u="none" strike="noStrike" cap="none" dirty="0">
                <a:solidFill>
                  <a:schemeClr val="dk1"/>
                </a:solidFill>
                <a:latin typeface="PT Serif"/>
                <a:ea typeface="PT Serif"/>
                <a:cs typeface="PT Serif"/>
                <a:sym typeface="PT Serif"/>
              </a:rPr>
              <a:t>: </a:t>
            </a:r>
            <a:r>
              <a:rPr lang="en-US" sz="1400" b="0" i="0" u="none" strike="noStrike" cap="none" dirty="0">
                <a:solidFill>
                  <a:srgbClr val="8F8F8F"/>
                </a:solidFill>
                <a:latin typeface="PT Serif"/>
                <a:ea typeface="PT Serif"/>
                <a:cs typeface="PT Serif"/>
                <a:sym typeface="PT Serif"/>
              </a:rPr>
              <a:t>Conduct pilot testing</a:t>
            </a:r>
            <a:endParaRPr sz="1400" b="0" i="0" u="none" strike="noStrike" cap="none" dirty="0">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8F8F8F"/>
              </a:solidFill>
              <a:latin typeface="PT Serif"/>
              <a:ea typeface="PT Serif"/>
              <a:cs typeface="PT Serif"/>
              <a:sym typeface="PT Serif"/>
            </a:endParaRPr>
          </a:p>
        </p:txBody>
      </p:sp>
      <p:sp>
        <p:nvSpPr>
          <p:cNvPr id="485" name="Google Shape;485;p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sng" strike="noStrike" cap="none" dirty="0">
                <a:solidFill>
                  <a:schemeClr val="hlink"/>
                </a:solidFill>
                <a:latin typeface="Source Sans Pro"/>
                <a:ea typeface="Source Sans Pro"/>
                <a:cs typeface="Source Sans Pro"/>
                <a:sym typeface="Source Sans Pro"/>
                <a:hlinkClick r:id="rId9"/>
              </a:rPr>
              <a:t>Research plan</a:t>
            </a:r>
            <a:r>
              <a:rPr lang="en-US" sz="1200" b="0" i="0" u="none" strike="noStrike" cap="none" dirty="0">
                <a:solidFill>
                  <a:srgbClr val="000000"/>
                </a:solidFill>
                <a:latin typeface="Source Sans Pro"/>
                <a:ea typeface="Source Sans Pro"/>
                <a:cs typeface="Source Sans Pro"/>
                <a:sym typeface="Source Sans Pro"/>
              </a:rPr>
              <a:t> &amp; </a:t>
            </a:r>
            <a:r>
              <a:rPr lang="en-US" sz="1200" b="0" i="0" u="sng" strike="noStrike" cap="none" dirty="0">
                <a:solidFill>
                  <a:schemeClr val="hlink"/>
                </a:solidFill>
                <a:latin typeface="Source Sans Pro"/>
                <a:ea typeface="Source Sans Pro"/>
                <a:cs typeface="Source Sans Pro"/>
                <a:sym typeface="Source Sans Pro"/>
                <a:hlinkClick r:id="rId10"/>
              </a:rPr>
              <a:t>IA trees</a:t>
            </a:r>
            <a:endParaRPr sz="1200" b="0" i="0" u="none" strike="noStrike" cap="none" dirty="0">
              <a:solidFill>
                <a:srgbClr val="000000"/>
              </a:solidFill>
              <a:latin typeface="Source Sans Pro"/>
              <a:ea typeface="Source Sans Pro"/>
              <a:cs typeface="Source Sans Pro"/>
              <a:sym typeface="Source Sans Pro"/>
            </a:endParaRPr>
          </a:p>
        </p:txBody>
      </p:sp>
      <p:grpSp>
        <p:nvGrpSpPr>
          <p:cNvPr id="486" name="Google Shape;486;p2"/>
          <p:cNvGrpSpPr/>
          <p:nvPr/>
        </p:nvGrpSpPr>
        <p:grpSpPr>
          <a:xfrm>
            <a:off x="410431" y="309109"/>
            <a:ext cx="966093" cy="369094"/>
            <a:chOff x="410431" y="309109"/>
            <a:chExt cx="966093" cy="369094"/>
          </a:xfrm>
        </p:grpSpPr>
        <p:sp>
          <p:nvSpPr>
            <p:cNvPr id="487" name="Google Shape;487;p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dirty="0">
                  <a:solidFill>
                    <a:schemeClr val="lt1"/>
                  </a:solidFill>
                  <a:latin typeface="Arial"/>
                  <a:ea typeface="Arial"/>
                  <a:cs typeface="Arial"/>
                  <a:sym typeface="Arial"/>
                </a:rPr>
                <a:t>A</a:t>
              </a:r>
              <a:endParaRPr sz="1200" b="0" i="0" u="none" strike="noStrike" cap="none" dirty="0">
                <a:solidFill>
                  <a:schemeClr val="lt1"/>
                </a:solidFill>
                <a:latin typeface="Arial"/>
                <a:ea typeface="Arial"/>
                <a:cs typeface="Arial"/>
                <a:sym typeface="Arial"/>
              </a:endParaRPr>
            </a:p>
          </p:txBody>
        </p:sp>
        <p:sp>
          <p:nvSpPr>
            <p:cNvPr id="488" name="Google Shape;488;p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89" name="Google Shape;489;p2"/>
          <p:cNvSpPr txBox="1"/>
          <p:nvPr/>
        </p:nvSpPr>
        <p:spPr>
          <a:xfrm>
            <a:off x="410079" y="3585788"/>
            <a:ext cx="3500333" cy="1031011"/>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12 tasks for Veterans</a:t>
            </a:r>
            <a:endParaRPr sz="1400" b="0" i="0" u="none" strike="noStrike" cap="none" dirty="0">
              <a:solidFill>
                <a:srgbClr val="000000"/>
              </a:solidFill>
              <a:latin typeface="PT Serif"/>
              <a:ea typeface="PT Serif"/>
              <a:cs typeface="PT Serif"/>
              <a:sym typeface="PT Serif"/>
            </a:endParaRPr>
          </a:p>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dirty="0">
                <a:solidFill>
                  <a:srgbClr val="000000"/>
                </a:solidFill>
                <a:latin typeface="PT Serif"/>
                <a:ea typeface="PT Serif"/>
                <a:cs typeface="PT Serif"/>
                <a:sym typeface="PT Serif"/>
              </a:rPr>
              <a:t>11 tasks for Caregivers and family members</a:t>
            </a:r>
            <a:endParaRPr sz="1400" b="0" i="0" u="none" strike="noStrike" cap="none" dirty="0">
              <a:solidFill>
                <a:srgbClr val="000000"/>
              </a:solidFill>
              <a:latin typeface="PT Serif"/>
              <a:ea typeface="PT Serif"/>
              <a:cs typeface="PT Serif"/>
              <a:sym typeface="PT Serif"/>
            </a:endParaRPr>
          </a:p>
          <a:p>
            <a:pPr marL="0" marR="0" lvl="0" indent="0" algn="l" rtl="0">
              <a:lnSpc>
                <a:spcPct val="100000"/>
              </a:lnSpc>
              <a:spcBef>
                <a:spcPts val="600"/>
              </a:spcBef>
              <a:spcAft>
                <a:spcPts val="0"/>
              </a:spcAft>
              <a:buNone/>
            </a:pPr>
            <a:endParaRPr sz="1400" b="0" i="0" u="none" strike="noStrike" cap="none" dirty="0">
              <a:solidFill>
                <a:srgbClr val="000000"/>
              </a:solidFill>
              <a:latin typeface="PT Serif"/>
              <a:ea typeface="PT Serif"/>
              <a:cs typeface="PT Serif"/>
              <a:sym typeface="PT Serif"/>
            </a:endParaRPr>
          </a:p>
        </p:txBody>
      </p:sp>
      <p:sp>
        <p:nvSpPr>
          <p:cNvPr id="490" name="Google Shape;490;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747C74"/>
                </a:solidFill>
                <a:latin typeface="Source Sans Pro"/>
                <a:ea typeface="Source Sans Pro"/>
                <a:cs typeface="Source Sans Pro"/>
                <a:sym typeface="Source Sans Pro"/>
              </a:rPr>
              <a:t>05-31 Sprint 3 Demo</a:t>
            </a:r>
            <a:endParaRPr sz="1800" b="0" i="0" u="none" strike="noStrike" cap="none" dirty="0">
              <a:solidFill>
                <a:srgbClr val="747C74"/>
              </a:solidFill>
              <a:latin typeface="Calibri"/>
              <a:ea typeface="Calibri"/>
              <a:cs typeface="Calibri"/>
              <a:sym typeface="Calibri"/>
            </a:endParaRPr>
          </a:p>
        </p:txBody>
      </p:sp>
      <p:pic>
        <p:nvPicPr>
          <p:cNvPr id="491" name="Google Shape;491;p2" descr="A picture containing chart&#10;&#10;Description automatically generated"/>
          <p:cNvPicPr preferRelativeResize="0"/>
          <p:nvPr/>
        </p:nvPicPr>
        <p:blipFill rotWithShape="1">
          <a:blip r:embed="rId11">
            <a:alphaModFix/>
          </a:blip>
          <a:srcRect/>
          <a:stretch/>
        </p:blipFill>
        <p:spPr>
          <a:xfrm>
            <a:off x="5920154" y="2852347"/>
            <a:ext cx="5867400" cy="233733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3212</Words>
  <Application>Microsoft Office PowerPoint</Application>
  <PresentationFormat>Widescreen</PresentationFormat>
  <Paragraphs>830</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PT Serif</vt:lpstr>
      <vt:lpstr>Noto Sans Symbols</vt:lpstr>
      <vt:lpstr>Calibri</vt:lpstr>
      <vt:lpstr>Source Sans Pro</vt:lpstr>
      <vt:lpstr>Source Sans Pro SemiBold</vt:lpstr>
      <vt:lpstr>Arial</vt:lpstr>
      <vt:lpstr>1_Office Theme</vt:lpstr>
      <vt:lpstr>Sprint 3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Strategic Roadmap v1</vt:lpstr>
      <vt:lpstr>Health Hub Workplan v2</vt:lpstr>
      <vt:lpstr>PowerPoint Presentation</vt:lpstr>
      <vt:lpstr>PowerPoint Presentation</vt:lpstr>
      <vt:lpstr>PowerPoint Presentation</vt:lpstr>
      <vt:lpstr>PowerPoint Presentation</vt:lpstr>
      <vt:lpstr>1095-B Status Update</vt:lpstr>
      <vt:lpstr>1095-B Workplan </vt:lpstr>
      <vt:lpstr>Blockers for 1095-B launch</vt:lpstr>
      <vt:lpstr>1095-B Remaining actions, with external dependencies</vt:lpstr>
      <vt:lpstr>Sprint Deliverables</vt:lpstr>
      <vt:lpstr>Sprint 3 Deliverables – Health Hub </vt:lpstr>
      <vt:lpstr>Sprint 3 Deliverables – 1095-B </vt:lpstr>
      <vt:lpstr>Preview of Sprint 4</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 Demo</dc:title>
  <dc:creator>Jordan White</dc:creator>
  <cp:lastModifiedBy>Tami Corson</cp:lastModifiedBy>
  <cp:revision>1</cp:revision>
  <dcterms:created xsi:type="dcterms:W3CDTF">2022-02-09T22:10:49Z</dcterms:created>
  <dcterms:modified xsi:type="dcterms:W3CDTF">2022-05-31T18:49:25Z</dcterms:modified>
</cp:coreProperties>
</file>